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256" r:id="rId6"/>
    <p:sldId id="281" r:id="rId7"/>
    <p:sldId id="257" r:id="rId8"/>
    <p:sldId id="260" r:id="rId9"/>
    <p:sldId id="261" r:id="rId10"/>
    <p:sldId id="259" r:id="rId11"/>
    <p:sldId id="279" r:id="rId12"/>
    <p:sldId id="258" r:id="rId13"/>
    <p:sldId id="270" r:id="rId14"/>
    <p:sldId id="271" r:id="rId15"/>
    <p:sldId id="266" r:id="rId16"/>
    <p:sldId id="272" r:id="rId17"/>
    <p:sldId id="263" r:id="rId18"/>
    <p:sldId id="273" r:id="rId19"/>
    <p:sldId id="275" r:id="rId20"/>
    <p:sldId id="276" r:id="rId21"/>
    <p:sldId id="269" r:id="rId22"/>
    <p:sldId id="264" r:id="rId23"/>
    <p:sldId id="277" r:id="rId24"/>
    <p:sldId id="280"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80401" autoAdjust="0"/>
  </p:normalViewPr>
  <p:slideViewPr>
    <p:cSldViewPr snapToGrid="0">
      <p:cViewPr varScale="1">
        <p:scale>
          <a:sx n="114" d="100"/>
          <a:sy n="114" d="100"/>
        </p:scale>
        <p:origin x="1176"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42779-2647-4DB4-81F7-950DA65F16CC}" type="datetimeFigureOut">
              <a:rPr lang="en-GB" smtClean="0"/>
              <a:pPr/>
              <a:t>01/02/2018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62FD5-9C6D-45F8-BD7D-8E56D5D12E8A}" type="slidenum">
              <a:rPr lang="en-GB" smtClean="0"/>
              <a:pPr/>
              <a:t>‹#›</a:t>
            </a:fld>
            <a:endParaRPr lang="en-GB"/>
          </a:p>
        </p:txBody>
      </p:sp>
    </p:spTree>
    <p:extLst>
      <p:ext uri="{BB962C8B-B14F-4D97-AF65-F5344CB8AC3E}">
        <p14:creationId xmlns:p14="http://schemas.microsoft.com/office/powerpoint/2010/main" val="245408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a:t>
            </a:fld>
            <a:endParaRPr lang="en-GB"/>
          </a:p>
        </p:txBody>
      </p:sp>
    </p:spTree>
    <p:extLst>
      <p:ext uri="{BB962C8B-B14F-4D97-AF65-F5344CB8AC3E}">
        <p14:creationId xmlns:p14="http://schemas.microsoft.com/office/powerpoint/2010/main" val="179027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priority service registration process is embedded in slide and included below:</a:t>
            </a:r>
          </a:p>
          <a:p>
            <a:r>
              <a:rPr lang="en-GB" dirty="0"/>
              <a:t>https://www.northernpowergrid.com/care</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15</a:t>
            </a:fld>
            <a:endParaRPr lang="en-GB"/>
          </a:p>
        </p:txBody>
      </p:sp>
    </p:spTree>
    <p:extLst>
      <p:ext uri="{BB962C8B-B14F-4D97-AF65-F5344CB8AC3E}">
        <p14:creationId xmlns:p14="http://schemas.microsoft.com/office/powerpoint/2010/main" val="203987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16</a:t>
            </a:fld>
            <a:endParaRPr lang="en-GB"/>
          </a:p>
        </p:txBody>
      </p:sp>
    </p:spTree>
    <p:extLst>
      <p:ext uri="{BB962C8B-B14F-4D97-AF65-F5344CB8AC3E}">
        <p14:creationId xmlns:p14="http://schemas.microsoft.com/office/powerpoint/2010/main" val="2623542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Ofgem have a full strategy that outlines how energy companies should define, identify and support/ respond to vulnerable customers, they also have a much shorter summary of the “Top 10” tips for supporting vulnerable customers. This slide gives a few relevant excerpts.</a:t>
            </a:r>
          </a:p>
          <a:p>
            <a:endParaRPr lang="en-GB" dirty="0"/>
          </a:p>
          <a:p>
            <a:r>
              <a:rPr lang="en-GB" dirty="0"/>
              <a:t>https://www.ofgem.gov.uk/sites/default/files/docs/2015/10/er_top_ten_tips_v4_2_0.pdf</a:t>
            </a:r>
          </a:p>
        </p:txBody>
      </p:sp>
      <p:sp>
        <p:nvSpPr>
          <p:cNvPr id="4" name="Slide Number Placeholder 3"/>
          <p:cNvSpPr>
            <a:spLocks noGrp="1"/>
          </p:cNvSpPr>
          <p:nvPr>
            <p:ph type="sldNum" sz="quarter" idx="10"/>
          </p:nvPr>
        </p:nvSpPr>
        <p:spPr/>
        <p:txBody>
          <a:bodyPr/>
          <a:lstStyle/>
          <a:p>
            <a:fld id="{BD562FD5-9C6D-45F8-BD7D-8E56D5D12E8A}" type="slidenum">
              <a:rPr lang="en-GB" smtClean="0"/>
              <a:pPr/>
              <a:t>17</a:t>
            </a:fld>
            <a:endParaRPr lang="en-GB"/>
          </a:p>
        </p:txBody>
      </p:sp>
    </p:spTree>
    <p:extLst>
      <p:ext uri="{BB962C8B-B14F-4D97-AF65-F5344CB8AC3E}">
        <p14:creationId xmlns:p14="http://schemas.microsoft.com/office/powerpoint/2010/main" val="74540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18</a:t>
            </a:fld>
            <a:endParaRPr lang="en-GB"/>
          </a:p>
        </p:txBody>
      </p:sp>
    </p:spTree>
    <p:extLst>
      <p:ext uri="{BB962C8B-B14F-4D97-AF65-F5344CB8AC3E}">
        <p14:creationId xmlns:p14="http://schemas.microsoft.com/office/powerpoint/2010/main" val="1660254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21</a:t>
            </a:fld>
            <a:endParaRPr lang="en-GB"/>
          </a:p>
        </p:txBody>
      </p:sp>
    </p:spTree>
    <p:extLst>
      <p:ext uri="{BB962C8B-B14F-4D97-AF65-F5344CB8AC3E}">
        <p14:creationId xmlns:p14="http://schemas.microsoft.com/office/powerpoint/2010/main" val="89188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Show a series of pictures without giving away the topic of the lesson. </a:t>
            </a:r>
          </a:p>
          <a:p>
            <a:pPr marL="0" indent="0">
              <a:buNone/>
            </a:pPr>
            <a:r>
              <a:rPr lang="en-GB" sz="1200" dirty="0"/>
              <a:t>Students to discuss what they think is happening in the pictures. </a:t>
            </a:r>
          </a:p>
          <a:p>
            <a:pPr marL="0" indent="0">
              <a:buNone/>
            </a:pPr>
            <a:endParaRPr lang="en-GB" sz="1200" dirty="0"/>
          </a:p>
          <a:p>
            <a:r>
              <a:rPr lang="en-GB" dirty="0"/>
              <a:t>What are the issues for consideration?</a:t>
            </a:r>
          </a:p>
          <a:p>
            <a:r>
              <a:rPr lang="en-GB" dirty="0"/>
              <a:t>What lies within our areas of responsibility?</a:t>
            </a:r>
          </a:p>
          <a:p>
            <a:r>
              <a:rPr lang="en-GB" dirty="0"/>
              <a:t>What are the immediate priorities? Consider the What, Why, When and How when exploring solutions.</a:t>
            </a:r>
          </a:p>
          <a:p>
            <a:r>
              <a:rPr lang="en-GB" dirty="0"/>
              <a:t>Who else do we need to work with?</a:t>
            </a:r>
          </a:p>
          <a:p>
            <a:r>
              <a:rPr lang="en-GB" dirty="0"/>
              <a:t>How do you think people feel?</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3</a:t>
            </a:fld>
            <a:endParaRPr lang="en-GB"/>
          </a:p>
        </p:txBody>
      </p:sp>
    </p:spTree>
    <p:extLst>
      <p:ext uri="{BB962C8B-B14F-4D97-AF65-F5344CB8AC3E}">
        <p14:creationId xmlns:p14="http://schemas.microsoft.com/office/powerpoint/2010/main" val="346804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7</a:t>
            </a:fld>
            <a:endParaRPr lang="en-GB"/>
          </a:p>
        </p:txBody>
      </p:sp>
    </p:spTree>
    <p:extLst>
      <p:ext uri="{BB962C8B-B14F-4D97-AF65-F5344CB8AC3E}">
        <p14:creationId xmlns:p14="http://schemas.microsoft.com/office/powerpoint/2010/main" val="6104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8</a:t>
            </a:fld>
            <a:endParaRPr lang="en-GB"/>
          </a:p>
        </p:txBody>
      </p:sp>
    </p:spTree>
    <p:extLst>
      <p:ext uri="{BB962C8B-B14F-4D97-AF65-F5344CB8AC3E}">
        <p14:creationId xmlns:p14="http://schemas.microsoft.com/office/powerpoint/2010/main" val="243353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context, “power sharing” refers to multiple households drawing their power from a limited supply of generators. Power sharing means households may only have limited access to electricity, to fulfil their basic energy needs.</a:t>
            </a:r>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9</a:t>
            </a:fld>
            <a:endParaRPr lang="en-GB"/>
          </a:p>
        </p:txBody>
      </p:sp>
    </p:spTree>
    <p:extLst>
      <p:ext uri="{BB962C8B-B14F-4D97-AF65-F5344CB8AC3E}">
        <p14:creationId xmlns:p14="http://schemas.microsoft.com/office/powerpoint/2010/main" val="206829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10</a:t>
            </a:fld>
            <a:endParaRPr lang="en-GB"/>
          </a:p>
        </p:txBody>
      </p:sp>
    </p:spTree>
    <p:extLst>
      <p:ext uri="{BB962C8B-B14F-4D97-AF65-F5344CB8AC3E}">
        <p14:creationId xmlns:p14="http://schemas.microsoft.com/office/powerpoint/2010/main" val="43037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pair, share = take a minute to think, discuss this with a partner, then share yours ideas with the class.</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11</a:t>
            </a:fld>
            <a:endParaRPr lang="en-GB"/>
          </a:p>
        </p:txBody>
      </p:sp>
    </p:spTree>
    <p:extLst>
      <p:ext uri="{BB962C8B-B14F-4D97-AF65-F5344CB8AC3E}">
        <p14:creationId xmlns:p14="http://schemas.microsoft.com/office/powerpoint/2010/main" val="230310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12</a:t>
            </a:fld>
            <a:endParaRPr lang="en-GB"/>
          </a:p>
        </p:txBody>
      </p:sp>
    </p:spTree>
    <p:extLst>
      <p:ext uri="{BB962C8B-B14F-4D97-AF65-F5344CB8AC3E}">
        <p14:creationId xmlns:p14="http://schemas.microsoft.com/office/powerpoint/2010/main" val="13669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14</a:t>
            </a:fld>
            <a:endParaRPr lang="en-GB"/>
          </a:p>
        </p:txBody>
      </p:sp>
    </p:spTree>
    <p:extLst>
      <p:ext uri="{BB962C8B-B14F-4D97-AF65-F5344CB8AC3E}">
        <p14:creationId xmlns:p14="http://schemas.microsoft.com/office/powerpoint/2010/main" val="143137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95013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60702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37551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68013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283957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06791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94265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58171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7245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371080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pPr/>
              <a:t>01/02/2018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val="19759924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BEDD4-09AA-47EC-91E7-31AB81680FBA}" type="datetimeFigureOut">
              <a:rPr lang="en-GB" smtClean="0"/>
              <a:pPr/>
              <a:t>01/02/2018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A7C91-B29B-47F2-8DFA-37F74A899F16}" type="slidenum">
              <a:rPr lang="en-GB" smtClean="0"/>
              <a:pPr/>
              <a:t>‹#›</a:t>
            </a:fld>
            <a:endParaRPr lang="en-GB"/>
          </a:p>
        </p:txBody>
      </p:sp>
    </p:spTree>
    <p:extLst>
      <p:ext uri="{BB962C8B-B14F-4D97-AF65-F5344CB8AC3E}">
        <p14:creationId xmlns:p14="http://schemas.microsoft.com/office/powerpoint/2010/main" val="878954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0000" cy="6892008"/>
          </a:xfrm>
          <a:prstGeom prst="rect">
            <a:avLst/>
          </a:prstGeom>
        </p:spPr>
      </p:pic>
      <p:sp>
        <p:nvSpPr>
          <p:cNvPr id="8" name="TextBox 7"/>
          <p:cNvSpPr txBox="1"/>
          <p:nvPr/>
        </p:nvSpPr>
        <p:spPr>
          <a:xfrm>
            <a:off x="2653553" y="2123490"/>
            <a:ext cx="6015318" cy="1323439"/>
          </a:xfrm>
          <a:prstGeom prst="rect">
            <a:avLst/>
          </a:prstGeom>
          <a:noFill/>
        </p:spPr>
        <p:txBody>
          <a:bodyPr wrap="square" rtlCol="0">
            <a:spAutoFit/>
          </a:bodyPr>
          <a:lstStyle/>
          <a:p>
            <a:pPr algn="ctr"/>
            <a:r>
              <a:rPr lang="en-GB" sz="4000" dirty="0">
                <a:solidFill>
                  <a:srgbClr val="C00000"/>
                </a:solidFill>
              </a:rPr>
              <a:t>Community and </a:t>
            </a:r>
            <a:endParaRPr lang="en-GB" sz="4000" dirty="0" smtClean="0">
              <a:solidFill>
                <a:srgbClr val="C00000"/>
              </a:solidFill>
            </a:endParaRPr>
          </a:p>
          <a:p>
            <a:pPr algn="ctr"/>
            <a:r>
              <a:rPr lang="en-GB" sz="4000" dirty="0" smtClean="0">
                <a:solidFill>
                  <a:srgbClr val="C00000"/>
                </a:solidFill>
              </a:rPr>
              <a:t>Vulnerability</a:t>
            </a:r>
            <a:endParaRPr lang="en-US" sz="4000" dirty="0"/>
          </a:p>
        </p:txBody>
      </p:sp>
      <p:sp>
        <p:nvSpPr>
          <p:cNvPr id="11" name="TextBox 10"/>
          <p:cNvSpPr txBox="1"/>
          <p:nvPr/>
        </p:nvSpPr>
        <p:spPr>
          <a:xfrm>
            <a:off x="2653553" y="4048692"/>
            <a:ext cx="6015318" cy="323732"/>
          </a:xfrm>
          <a:prstGeom prst="rect">
            <a:avLst/>
          </a:prstGeom>
          <a:noFill/>
        </p:spPr>
        <p:txBody>
          <a:bodyPr wrap="square" rtlCol="0">
            <a:spAutoFit/>
          </a:bodyPr>
          <a:lstStyle/>
          <a:p>
            <a:pPr algn="ctr"/>
            <a:r>
              <a:rPr lang="en-GB" sz="1500" dirty="0" err="1">
                <a:solidFill>
                  <a:srgbClr val="C00000"/>
                </a:solidFill>
              </a:rPr>
              <a:t>www.northernpowergrid.com</a:t>
            </a:r>
            <a:r>
              <a:rPr lang="en-GB" sz="1500" dirty="0">
                <a:solidFill>
                  <a:srgbClr val="C00000"/>
                </a:solidFill>
              </a:rPr>
              <a:t>/education</a:t>
            </a:r>
            <a:endParaRPr lang="en-US" sz="1500" dirty="0"/>
          </a:p>
        </p:txBody>
      </p:sp>
      <p:cxnSp>
        <p:nvCxnSpPr>
          <p:cNvPr id="4" name="Straight Connector 3"/>
          <p:cNvCxnSpPr/>
          <p:nvPr/>
        </p:nvCxnSpPr>
        <p:spPr>
          <a:xfrm>
            <a:off x="3872753" y="3675528"/>
            <a:ext cx="3496235"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446408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0000" cy="6894438"/>
          </a:xfrm>
          <a:prstGeom prst="rect">
            <a:avLst/>
          </a:prstGeom>
        </p:spPr>
      </p:pic>
      <p:sp>
        <p:nvSpPr>
          <p:cNvPr id="7" name="TextBox 6"/>
          <p:cNvSpPr txBox="1"/>
          <p:nvPr/>
        </p:nvSpPr>
        <p:spPr>
          <a:xfrm>
            <a:off x="8060551" y="1229445"/>
            <a:ext cx="3526972" cy="4524315"/>
          </a:xfrm>
          <a:prstGeom prst="rect">
            <a:avLst/>
          </a:prstGeom>
          <a:noFill/>
        </p:spPr>
        <p:txBody>
          <a:bodyPr wrap="square" rtlCol="0">
            <a:spAutoFit/>
          </a:bodyPr>
          <a:lstStyle/>
          <a:p>
            <a:r>
              <a:rPr lang="en-GB" sz="2400" dirty="0" smtClean="0">
                <a:solidFill>
                  <a:schemeClr val="bg1"/>
                </a:solidFill>
              </a:rPr>
              <a:t>Power </a:t>
            </a:r>
            <a:r>
              <a:rPr lang="en-GB" sz="2400" dirty="0">
                <a:solidFill>
                  <a:schemeClr val="bg1"/>
                </a:solidFill>
              </a:rPr>
              <a:t>sharing means people will be able to receive electricity </a:t>
            </a:r>
            <a:r>
              <a:rPr lang="en-GB" sz="2400" dirty="0" smtClean="0">
                <a:solidFill>
                  <a:schemeClr val="bg1"/>
                </a:solidFill>
              </a:rPr>
              <a:t>in</a:t>
            </a:r>
          </a:p>
          <a:p>
            <a:r>
              <a:rPr lang="en-GB" sz="2400" b="1" dirty="0" smtClean="0">
                <a:solidFill>
                  <a:schemeClr val="bg1"/>
                </a:solidFill>
              </a:rPr>
              <a:t>6 </a:t>
            </a:r>
            <a:r>
              <a:rPr lang="en-GB" sz="2400" b="1" dirty="0">
                <a:solidFill>
                  <a:schemeClr val="bg1"/>
                </a:solidFill>
              </a:rPr>
              <a:t>hour slots</a:t>
            </a:r>
            <a:r>
              <a:rPr lang="en-GB" sz="2400" dirty="0">
                <a:solidFill>
                  <a:schemeClr val="bg1"/>
                </a:solidFill>
              </a:rPr>
              <a:t>, but some people will require electricity most or </a:t>
            </a:r>
            <a:r>
              <a:rPr lang="en-GB" sz="2400" dirty="0" smtClean="0">
                <a:solidFill>
                  <a:schemeClr val="bg1"/>
                </a:solidFill>
              </a:rPr>
              <a:t>all</a:t>
            </a:r>
            <a:br>
              <a:rPr lang="en-GB" sz="2400" dirty="0" smtClean="0">
                <a:solidFill>
                  <a:schemeClr val="bg1"/>
                </a:solidFill>
              </a:rPr>
            </a:br>
            <a:r>
              <a:rPr lang="en-GB" sz="2400" dirty="0" smtClean="0">
                <a:solidFill>
                  <a:schemeClr val="bg1"/>
                </a:solidFill>
              </a:rPr>
              <a:t>of </a:t>
            </a:r>
            <a:r>
              <a:rPr lang="en-GB" sz="2400" dirty="0">
                <a:solidFill>
                  <a:schemeClr val="bg1"/>
                </a:solidFill>
              </a:rPr>
              <a:t>the time</a:t>
            </a:r>
            <a:r>
              <a:rPr lang="en-GB" sz="2400" dirty="0" smtClean="0">
                <a:solidFill>
                  <a:schemeClr val="bg1"/>
                </a:solidFill>
              </a:rPr>
              <a:t>.</a:t>
            </a:r>
          </a:p>
          <a:p>
            <a:endParaRPr lang="en-GB" sz="2400" dirty="0" smtClean="0">
              <a:solidFill>
                <a:schemeClr val="bg1"/>
              </a:solidFill>
            </a:endParaRPr>
          </a:p>
          <a:p>
            <a:r>
              <a:rPr lang="en-GB" sz="2400" dirty="0" smtClean="0">
                <a:solidFill>
                  <a:schemeClr val="bg1"/>
                </a:solidFill>
              </a:rPr>
              <a:t>There are some generators which can be used for the most vulnerable in the community. </a:t>
            </a:r>
          </a:p>
        </p:txBody>
      </p:sp>
    </p:spTree>
    <p:extLst>
      <p:ext uri="{BB962C8B-B14F-4D97-AF65-F5344CB8AC3E}">
        <p14:creationId xmlns:p14="http://schemas.microsoft.com/office/powerpoint/2010/main" val="382060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0000" cy="6892008"/>
          </a:xfrm>
          <a:prstGeom prst="rect">
            <a:avLst/>
          </a:prstGeom>
        </p:spPr>
      </p:pic>
      <p:sp>
        <p:nvSpPr>
          <p:cNvPr id="9" name="TextBox 8"/>
          <p:cNvSpPr txBox="1"/>
          <p:nvPr/>
        </p:nvSpPr>
        <p:spPr>
          <a:xfrm>
            <a:off x="7315200" y="1698171"/>
            <a:ext cx="4397496" cy="1615827"/>
          </a:xfrm>
          <a:prstGeom prst="rect">
            <a:avLst/>
          </a:prstGeom>
          <a:noFill/>
        </p:spPr>
        <p:txBody>
          <a:bodyPr wrap="square" rtlCol="0">
            <a:spAutoFit/>
          </a:bodyPr>
          <a:lstStyle/>
          <a:p>
            <a:r>
              <a:rPr lang="en-GB" sz="3300" dirty="0">
                <a:solidFill>
                  <a:schemeClr val="bg1"/>
                </a:solidFill>
              </a:rPr>
              <a:t>What </a:t>
            </a:r>
            <a:r>
              <a:rPr lang="en-GB" sz="3300" dirty="0" smtClean="0">
                <a:solidFill>
                  <a:schemeClr val="bg1"/>
                </a:solidFill>
              </a:rPr>
              <a:t>and </a:t>
            </a:r>
            <a:r>
              <a:rPr lang="en-GB" sz="3300" dirty="0">
                <a:solidFill>
                  <a:schemeClr val="bg1"/>
                </a:solidFill>
              </a:rPr>
              <a:t>who will be affected</a:t>
            </a:r>
            <a:r>
              <a:rPr lang="en-GB" sz="3300" dirty="0" smtClean="0">
                <a:solidFill>
                  <a:schemeClr val="bg1"/>
                </a:solidFill>
              </a:rPr>
              <a:t>?</a:t>
            </a:r>
          </a:p>
          <a:p>
            <a:r>
              <a:rPr lang="en-GB" sz="3300" dirty="0" smtClean="0">
                <a:solidFill>
                  <a:schemeClr val="bg1"/>
                </a:solidFill>
              </a:rPr>
              <a:t>Think</a:t>
            </a:r>
            <a:r>
              <a:rPr lang="en-GB" sz="3300" dirty="0">
                <a:solidFill>
                  <a:schemeClr val="bg1"/>
                </a:solidFill>
              </a:rPr>
              <a:t>, Pair, Share</a:t>
            </a:r>
            <a:endParaRPr lang="en-US" sz="3300" dirty="0"/>
          </a:p>
        </p:txBody>
      </p:sp>
      <p:sp>
        <p:nvSpPr>
          <p:cNvPr id="11" name="TextBox 10"/>
          <p:cNvSpPr txBox="1"/>
          <p:nvPr/>
        </p:nvSpPr>
        <p:spPr>
          <a:xfrm>
            <a:off x="7315200" y="3378080"/>
            <a:ext cx="4495160" cy="2308324"/>
          </a:xfrm>
          <a:prstGeom prst="rect">
            <a:avLst/>
          </a:prstGeom>
          <a:noFill/>
        </p:spPr>
        <p:txBody>
          <a:bodyPr wrap="square" rtlCol="0">
            <a:spAutoFit/>
          </a:bodyPr>
          <a:lstStyle/>
          <a:p>
            <a:r>
              <a:rPr lang="en-GB" sz="2400" dirty="0">
                <a:solidFill>
                  <a:schemeClr val="bg1"/>
                </a:solidFill>
              </a:rPr>
              <a:t>What would you need to consider for yourself and </a:t>
            </a:r>
            <a:r>
              <a:rPr lang="en-GB" sz="2400" dirty="0" smtClean="0">
                <a:solidFill>
                  <a:schemeClr val="bg1"/>
                </a:solidFill>
              </a:rPr>
              <a:t>your community </a:t>
            </a:r>
            <a:r>
              <a:rPr lang="en-GB" sz="2400" dirty="0">
                <a:solidFill>
                  <a:schemeClr val="bg1"/>
                </a:solidFill>
              </a:rPr>
              <a:t>in a power cut? </a:t>
            </a:r>
          </a:p>
          <a:p>
            <a:endParaRPr lang="en-GB" sz="2400" dirty="0" smtClean="0">
              <a:solidFill>
                <a:schemeClr val="bg1"/>
              </a:solidFill>
            </a:endParaRPr>
          </a:p>
          <a:p>
            <a:r>
              <a:rPr lang="en-GB" sz="2400" dirty="0" smtClean="0">
                <a:solidFill>
                  <a:schemeClr val="bg1"/>
                </a:solidFill>
              </a:rPr>
              <a:t>What </a:t>
            </a:r>
            <a:r>
              <a:rPr lang="en-GB" sz="2400" dirty="0">
                <a:solidFill>
                  <a:schemeClr val="bg1"/>
                </a:solidFill>
              </a:rPr>
              <a:t>actions </a:t>
            </a:r>
            <a:r>
              <a:rPr lang="en-GB" sz="2400" dirty="0" smtClean="0">
                <a:solidFill>
                  <a:schemeClr val="bg1"/>
                </a:solidFill>
              </a:rPr>
              <a:t>would you</a:t>
            </a:r>
          </a:p>
          <a:p>
            <a:r>
              <a:rPr lang="en-GB" sz="2400" dirty="0" smtClean="0">
                <a:solidFill>
                  <a:schemeClr val="bg1"/>
                </a:solidFill>
              </a:rPr>
              <a:t>need </a:t>
            </a:r>
            <a:r>
              <a:rPr lang="en-GB" sz="2400" dirty="0">
                <a:solidFill>
                  <a:schemeClr val="bg1"/>
                </a:solidFill>
              </a:rPr>
              <a:t>to take? </a:t>
            </a:r>
          </a:p>
        </p:txBody>
      </p:sp>
      <p:cxnSp>
        <p:nvCxnSpPr>
          <p:cNvPr id="14" name="Straight Connector 13"/>
          <p:cNvCxnSpPr/>
          <p:nvPr/>
        </p:nvCxnSpPr>
        <p:spPr>
          <a:xfrm>
            <a:off x="7413812" y="3331928"/>
            <a:ext cx="4240306"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0491489"/>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
            <a:ext cx="12240000" cy="1242114"/>
          </a:xfrm>
          <a:prstGeom prst="rect">
            <a:avLst/>
          </a:prstGeom>
        </p:spPr>
      </p:pic>
      <p:pic>
        <p:nvPicPr>
          <p:cNvPr id="4" name="Picture 3">
            <a:extLst>
              <a:ext uri="{FF2B5EF4-FFF2-40B4-BE49-F238E27FC236}">
                <a16:creationId xmlns="" xmlns:a16="http://schemas.microsoft.com/office/drawing/2014/main" xmlns:mv="urn:schemas-microsoft-com:mac:vml" xmlns:mc="http://schemas.openxmlformats.org/markup-compatibility/2006" id="{3705940A-E1F2-4959-827D-B125079B8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66" y="1594815"/>
            <a:ext cx="6612387" cy="4690725"/>
          </a:xfrm>
          <a:prstGeom prst="rect">
            <a:avLst/>
          </a:prstGeom>
        </p:spPr>
      </p:pic>
      <p:pic>
        <p:nvPicPr>
          <p:cNvPr id="9" name="Picture 8">
            <a:extLst>
              <a:ext uri="{FF2B5EF4-FFF2-40B4-BE49-F238E27FC236}">
                <a16:creationId xmlns="" xmlns:a16="http://schemas.microsoft.com/office/drawing/2014/main" xmlns:mv="urn:schemas-microsoft-com:mac:vml" xmlns:mc="http://schemas.openxmlformats.org/markup-compatibility/2006" id="{61A16EDB-FC38-4885-AE63-1181032E4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928" y="1378430"/>
            <a:ext cx="4118026" cy="2861820"/>
          </a:xfrm>
          <a:prstGeom prst="rect">
            <a:avLst/>
          </a:prstGeom>
        </p:spPr>
      </p:pic>
      <p:pic>
        <p:nvPicPr>
          <p:cNvPr id="10" name="Picture 9">
            <a:extLst>
              <a:ext uri="{FF2B5EF4-FFF2-40B4-BE49-F238E27FC236}">
                <a16:creationId xmlns="" xmlns:a16="http://schemas.microsoft.com/office/drawing/2014/main" xmlns:mv="urn:schemas-microsoft-com:mac:vml" xmlns:mc="http://schemas.openxmlformats.org/markup-compatibility/2006" id="{2C768271-FF9B-44E6-B743-8A00D963A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928" y="4240250"/>
            <a:ext cx="4118026" cy="2247721"/>
          </a:xfrm>
          <a:prstGeom prst="rect">
            <a:avLst/>
          </a:prstGeom>
        </p:spPr>
      </p:pic>
      <p:sp>
        <p:nvSpPr>
          <p:cNvPr id="2" name="Title 1">
            <a:extLst>
              <a:ext uri="{FF2B5EF4-FFF2-40B4-BE49-F238E27FC236}">
                <a16:creationId xmlns="" xmlns:a16="http://schemas.microsoft.com/office/drawing/2014/main" xmlns:mv="urn:schemas-microsoft-com:mac:vml" xmlns:mc="http://schemas.openxmlformats.org/markup-compatibility/2006" id="{025E40EE-9B60-4B8E-9C51-CF0236787A83}"/>
              </a:ext>
            </a:extLst>
          </p:cNvPr>
          <p:cNvSpPr>
            <a:spLocks noGrp="1"/>
          </p:cNvSpPr>
          <p:nvPr>
            <p:ph type="title"/>
          </p:nvPr>
        </p:nvSpPr>
        <p:spPr>
          <a:xfrm>
            <a:off x="174375" y="456"/>
            <a:ext cx="10515600" cy="1325563"/>
          </a:xfrm>
        </p:spPr>
        <p:txBody>
          <a:bodyPr>
            <a:normAutofit/>
          </a:bodyPr>
          <a:lstStyle/>
          <a:p>
            <a:r>
              <a:rPr lang="en-GB" sz="3200" b="1" dirty="0" smtClean="0">
                <a:solidFill>
                  <a:schemeClr val="bg1"/>
                </a:solidFill>
                <a:latin typeface="+mn-lt"/>
              </a:rPr>
              <a:t>Northern </a:t>
            </a:r>
            <a:r>
              <a:rPr lang="en-GB" sz="3200" b="1" dirty="0" err="1" smtClean="0">
                <a:solidFill>
                  <a:schemeClr val="bg1"/>
                </a:solidFill>
                <a:latin typeface="+mn-lt"/>
              </a:rPr>
              <a:t>Powergrid’s</a:t>
            </a:r>
            <a:r>
              <a:rPr lang="en-GB" sz="3200" b="1" dirty="0">
                <a:solidFill>
                  <a:schemeClr val="bg1"/>
                </a:solidFill>
                <a:latin typeface="+mn-lt"/>
              </a:rPr>
              <a:t> Advice </a:t>
            </a:r>
            <a:r>
              <a:rPr lang="en-GB" sz="3200" b="1" dirty="0" smtClean="0">
                <a:solidFill>
                  <a:schemeClr val="bg1"/>
                </a:solidFill>
                <a:latin typeface="+mn-lt"/>
              </a:rPr>
              <a:t>on</a:t>
            </a:r>
            <a:br>
              <a:rPr lang="en-GB" sz="3200" b="1" dirty="0" smtClean="0">
                <a:solidFill>
                  <a:schemeClr val="bg1"/>
                </a:solidFill>
                <a:latin typeface="+mn-lt"/>
              </a:rPr>
            </a:br>
            <a:r>
              <a:rPr lang="en-GB" sz="3200" b="1" dirty="0" smtClean="0">
                <a:solidFill>
                  <a:schemeClr val="bg1"/>
                </a:solidFill>
                <a:latin typeface="+mn-lt"/>
              </a:rPr>
              <a:t>how</a:t>
            </a:r>
            <a:r>
              <a:rPr lang="en-GB" sz="3200" b="1" dirty="0">
                <a:solidFill>
                  <a:schemeClr val="bg1"/>
                </a:solidFill>
                <a:latin typeface="+mn-lt"/>
              </a:rPr>
              <a:t> </a:t>
            </a:r>
            <a:r>
              <a:rPr lang="en-GB" sz="3200" b="1" dirty="0" smtClean="0">
                <a:solidFill>
                  <a:schemeClr val="bg1"/>
                </a:solidFill>
                <a:latin typeface="+mn-lt"/>
              </a:rPr>
              <a:t>to </a:t>
            </a:r>
            <a:r>
              <a:rPr lang="en-GB" sz="3200" b="1" dirty="0">
                <a:solidFill>
                  <a:schemeClr val="bg1"/>
                </a:solidFill>
                <a:latin typeface="+mn-lt"/>
              </a:rPr>
              <a:t>P</a:t>
            </a:r>
            <a:r>
              <a:rPr lang="en-GB" sz="3200" b="1" dirty="0" smtClean="0">
                <a:solidFill>
                  <a:schemeClr val="bg1"/>
                </a:solidFill>
                <a:latin typeface="+mn-lt"/>
              </a:rPr>
              <a:t>repare </a:t>
            </a:r>
            <a:r>
              <a:rPr lang="en-GB" sz="3200" b="1" dirty="0">
                <a:solidFill>
                  <a:schemeClr val="bg1"/>
                </a:solidFill>
                <a:latin typeface="+mn-lt"/>
              </a:rPr>
              <a:t>for a</a:t>
            </a:r>
            <a:r>
              <a:rPr lang="en-GB" sz="3200" b="1" dirty="0" smtClean="0">
                <a:solidFill>
                  <a:schemeClr val="bg1"/>
                </a:solidFill>
                <a:latin typeface="+mn-lt"/>
              </a:rPr>
              <a:t> Power </a:t>
            </a:r>
            <a:r>
              <a:rPr lang="en-GB" sz="3200" b="1" dirty="0">
                <a:solidFill>
                  <a:schemeClr val="bg1"/>
                </a:solidFill>
                <a:latin typeface="+mn-lt"/>
              </a:rPr>
              <a:t>C</a:t>
            </a:r>
            <a:r>
              <a:rPr lang="en-GB" sz="3200" b="1" dirty="0" smtClean="0">
                <a:solidFill>
                  <a:schemeClr val="bg1"/>
                </a:solidFill>
                <a:latin typeface="+mn-lt"/>
              </a:rPr>
              <a:t>ut</a:t>
            </a:r>
            <a:endParaRPr lang="en-GB" sz="3200" b="1" dirty="0">
              <a:solidFill>
                <a:schemeClr val="bg1"/>
              </a:solidFill>
              <a:latin typeface="+mn-lt"/>
            </a:endParaRPr>
          </a:p>
        </p:txBody>
      </p:sp>
      <p:sp>
        <p:nvSpPr>
          <p:cNvPr id="3" name="Rectangle 2"/>
          <p:cNvSpPr/>
          <p:nvPr/>
        </p:nvSpPr>
        <p:spPr>
          <a:xfrm>
            <a:off x="7231438" y="5486400"/>
            <a:ext cx="2938644" cy="2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86614" y="5486400"/>
            <a:ext cx="3364706" cy="253916"/>
          </a:xfrm>
          <a:prstGeom prst="rect">
            <a:avLst/>
          </a:prstGeom>
          <a:noFill/>
        </p:spPr>
        <p:txBody>
          <a:bodyPr wrap="square" rtlCol="0">
            <a:spAutoFit/>
          </a:bodyPr>
          <a:lstStyle/>
          <a:p>
            <a:r>
              <a:rPr lang="en-US" sz="1050" dirty="0">
                <a:solidFill>
                  <a:schemeClr val="tx1">
                    <a:lumMod val="50000"/>
                    <a:lumOff val="50000"/>
                  </a:schemeClr>
                </a:solidFill>
                <a:latin typeface="Arial" charset="0"/>
                <a:ea typeface="Arial" charset="0"/>
                <a:cs typeface="Arial" charset="0"/>
              </a:rPr>
              <a:t>Gas appliances should still work during a power </a:t>
            </a:r>
            <a:r>
              <a:rPr lang="en-US" sz="1050" dirty="0" smtClean="0">
                <a:solidFill>
                  <a:schemeClr val="tx1">
                    <a:lumMod val="50000"/>
                    <a:lumOff val="50000"/>
                  </a:schemeClr>
                </a:solidFill>
                <a:latin typeface="Arial" charset="0"/>
                <a:ea typeface="Arial" charset="0"/>
                <a:cs typeface="Arial" charset="0"/>
              </a:rPr>
              <a:t>cut</a:t>
            </a:r>
            <a:endParaRPr lang="en-US" sz="1050" dirty="0">
              <a:solidFill>
                <a:schemeClr val="tx1">
                  <a:lumMod val="50000"/>
                  <a:lumOff val="50000"/>
                </a:schemeClr>
              </a:solidFill>
              <a:latin typeface="Arial" charset="0"/>
              <a:ea typeface="Arial" charset="0"/>
              <a:cs typeface="Arial" charset="0"/>
            </a:endParaRPr>
          </a:p>
        </p:txBody>
      </p:sp>
    </p:spTree>
    <p:extLst>
      <p:ext uri="{BB962C8B-B14F-4D97-AF65-F5344CB8AC3E}">
        <p14:creationId xmlns:p14="http://schemas.microsoft.com/office/powerpoint/2010/main" val="175934242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0000" cy="6887695"/>
          </a:xfrm>
          <a:prstGeom prst="rect">
            <a:avLst/>
          </a:prstGeom>
        </p:spPr>
      </p:pic>
      <p:sp>
        <p:nvSpPr>
          <p:cNvPr id="3" name="TextBox 2"/>
          <p:cNvSpPr txBox="1"/>
          <p:nvPr/>
        </p:nvSpPr>
        <p:spPr>
          <a:xfrm>
            <a:off x="1745674" y="2819941"/>
            <a:ext cx="6323382" cy="1754326"/>
          </a:xfrm>
          <a:prstGeom prst="rect">
            <a:avLst/>
          </a:prstGeom>
          <a:noFill/>
        </p:spPr>
        <p:txBody>
          <a:bodyPr wrap="square" rtlCol="0">
            <a:spAutoFit/>
          </a:bodyPr>
          <a:lstStyle/>
          <a:p>
            <a:r>
              <a:rPr lang="en-GB" sz="2400" dirty="0">
                <a:solidFill>
                  <a:schemeClr val="tx1">
                    <a:lumMod val="50000"/>
                    <a:lumOff val="50000"/>
                  </a:schemeClr>
                </a:solidFill>
              </a:rPr>
              <a:t>Identify specific communities/ infrastructure that would need electricity to enable the UK to continue to function normally</a:t>
            </a:r>
            <a:r>
              <a:rPr lang="en-GB" sz="2400" dirty="0" smtClean="0">
                <a:solidFill>
                  <a:schemeClr val="tx1">
                    <a:lumMod val="50000"/>
                    <a:lumOff val="50000"/>
                  </a:schemeClr>
                </a:solidFill>
              </a:rPr>
              <a:t>.</a:t>
            </a:r>
          </a:p>
          <a:p>
            <a:r>
              <a:rPr lang="en-GB" sz="1200" dirty="0">
                <a:solidFill>
                  <a:schemeClr val="tx1">
                    <a:lumMod val="50000"/>
                    <a:lumOff val="50000"/>
                  </a:schemeClr>
                </a:solidFill>
              </a:rPr>
              <a:t/>
            </a:r>
            <a:br>
              <a:rPr lang="en-GB" sz="1200" dirty="0">
                <a:solidFill>
                  <a:schemeClr val="tx1">
                    <a:lumMod val="50000"/>
                    <a:lumOff val="50000"/>
                  </a:schemeClr>
                </a:solidFill>
              </a:rPr>
            </a:br>
            <a:r>
              <a:rPr lang="en-GB" sz="2400" dirty="0">
                <a:solidFill>
                  <a:schemeClr val="tx1">
                    <a:lumMod val="50000"/>
                    <a:lumOff val="50000"/>
                  </a:schemeClr>
                </a:solidFill>
              </a:rPr>
              <a:t>Who should receive the most power and why?</a:t>
            </a:r>
          </a:p>
        </p:txBody>
      </p:sp>
      <p:sp>
        <p:nvSpPr>
          <p:cNvPr id="10" name="TextBox 9"/>
          <p:cNvSpPr txBox="1"/>
          <p:nvPr/>
        </p:nvSpPr>
        <p:spPr>
          <a:xfrm>
            <a:off x="1745673" y="1876323"/>
            <a:ext cx="6640946" cy="778675"/>
          </a:xfrm>
          <a:prstGeom prst="rect">
            <a:avLst/>
          </a:prstGeom>
          <a:noFill/>
        </p:spPr>
        <p:txBody>
          <a:bodyPr wrap="square" rtlCol="0">
            <a:spAutoFit/>
          </a:bodyPr>
          <a:lstStyle/>
          <a:p>
            <a:r>
              <a:rPr lang="en-GB" sz="4000" b="1" dirty="0">
                <a:solidFill>
                  <a:srgbClr val="C00000"/>
                </a:solidFill>
              </a:rPr>
              <a:t>KEEP CALM AND CARRY ON</a:t>
            </a:r>
            <a:endParaRPr lang="en-US" sz="4000" b="1" dirty="0"/>
          </a:p>
        </p:txBody>
      </p:sp>
      <p:cxnSp>
        <p:nvCxnSpPr>
          <p:cNvPr id="11" name="Straight Connector 10"/>
          <p:cNvCxnSpPr/>
          <p:nvPr/>
        </p:nvCxnSpPr>
        <p:spPr>
          <a:xfrm>
            <a:off x="1855694" y="2737469"/>
            <a:ext cx="5699652"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423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0000" cy="6892008"/>
          </a:xfrm>
          <a:prstGeom prst="rect">
            <a:avLst/>
          </a:prstGeom>
        </p:spPr>
      </p:pic>
      <p:sp>
        <p:nvSpPr>
          <p:cNvPr id="7" name="TextBox 6"/>
          <p:cNvSpPr txBox="1"/>
          <p:nvPr/>
        </p:nvSpPr>
        <p:spPr>
          <a:xfrm>
            <a:off x="1062297" y="2767280"/>
            <a:ext cx="4664208" cy="1323439"/>
          </a:xfrm>
          <a:prstGeom prst="rect">
            <a:avLst/>
          </a:prstGeom>
          <a:noFill/>
        </p:spPr>
        <p:txBody>
          <a:bodyPr wrap="square" rtlCol="0">
            <a:spAutoFit/>
          </a:bodyPr>
          <a:lstStyle/>
          <a:p>
            <a:r>
              <a:rPr lang="en-GB" sz="4000" b="1" dirty="0">
                <a:solidFill>
                  <a:schemeClr val="bg1"/>
                </a:solidFill>
              </a:rPr>
              <a:t>Vulnerable</a:t>
            </a:r>
            <a:br>
              <a:rPr lang="en-GB" sz="4000" b="1" dirty="0">
                <a:solidFill>
                  <a:schemeClr val="bg1"/>
                </a:solidFill>
              </a:rPr>
            </a:br>
            <a:r>
              <a:rPr lang="en-GB" sz="4000" b="1" dirty="0">
                <a:solidFill>
                  <a:schemeClr val="bg1"/>
                </a:solidFill>
              </a:rPr>
              <a:t>Groups</a:t>
            </a:r>
            <a:endParaRPr lang="en-US" sz="4000" b="1" dirty="0"/>
          </a:p>
        </p:txBody>
      </p:sp>
    </p:spTree>
    <p:extLst>
      <p:ext uri="{BB962C8B-B14F-4D97-AF65-F5344CB8AC3E}">
        <p14:creationId xmlns:p14="http://schemas.microsoft.com/office/powerpoint/2010/main" val="401622859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0000" cy="6892008"/>
          </a:xfrm>
          <a:prstGeom prst="rect">
            <a:avLst/>
          </a:prstGeom>
        </p:spPr>
      </p:pic>
      <p:sp>
        <p:nvSpPr>
          <p:cNvPr id="4" name="TextBox 3"/>
          <p:cNvSpPr txBox="1"/>
          <p:nvPr/>
        </p:nvSpPr>
        <p:spPr>
          <a:xfrm>
            <a:off x="7348768" y="1707131"/>
            <a:ext cx="4590742" cy="4216539"/>
          </a:xfrm>
          <a:prstGeom prst="rect">
            <a:avLst/>
          </a:prstGeom>
          <a:noFill/>
        </p:spPr>
        <p:txBody>
          <a:bodyPr wrap="square" rtlCol="0">
            <a:spAutoFit/>
          </a:bodyPr>
          <a:lstStyle/>
          <a:p>
            <a:r>
              <a:rPr lang="en-GB" sz="2400" dirty="0">
                <a:solidFill>
                  <a:schemeClr val="bg1"/>
                </a:solidFill>
              </a:rPr>
              <a:t>What do we mean by</a:t>
            </a:r>
            <a:r>
              <a:rPr lang="en-GB" sz="2400" dirty="0" smtClean="0">
                <a:solidFill>
                  <a:schemeClr val="bg1"/>
                </a:solidFill>
              </a:rPr>
              <a:t> ‘vulnerable’?</a:t>
            </a:r>
            <a:r>
              <a:rPr lang="en-GB" sz="2400" dirty="0">
                <a:solidFill>
                  <a:schemeClr val="bg1"/>
                </a:solidFill>
              </a:rPr>
              <a:t/>
            </a:r>
            <a:br>
              <a:rPr lang="en-GB" sz="2400" dirty="0">
                <a:solidFill>
                  <a:schemeClr val="bg1"/>
                </a:solidFill>
              </a:rPr>
            </a:br>
            <a:r>
              <a:rPr lang="en-GB" sz="2400" dirty="0">
                <a:solidFill>
                  <a:schemeClr val="bg1"/>
                </a:solidFill>
              </a:rPr>
              <a:t/>
            </a:r>
            <a:br>
              <a:rPr lang="en-GB" sz="2400" dirty="0">
                <a:solidFill>
                  <a:schemeClr val="bg1"/>
                </a:solidFill>
              </a:rPr>
            </a:br>
            <a:r>
              <a:rPr lang="en-GB" sz="2400" dirty="0">
                <a:solidFill>
                  <a:schemeClr val="bg1"/>
                </a:solidFill>
              </a:rPr>
              <a:t>What</a:t>
            </a:r>
            <a:r>
              <a:rPr lang="en-GB" sz="2400" dirty="0" smtClean="0">
                <a:solidFill>
                  <a:schemeClr val="bg1"/>
                </a:solidFill>
              </a:rPr>
              <a:t> groups of people may be vulnerable?</a:t>
            </a:r>
            <a:r>
              <a:rPr lang="en-GB" sz="2800" dirty="0">
                <a:solidFill>
                  <a:prstClr val="black"/>
                </a:solidFill>
              </a:rPr>
              <a:t/>
            </a:r>
            <a:br>
              <a:rPr lang="en-GB" sz="2800" dirty="0">
                <a:solidFill>
                  <a:prstClr val="black"/>
                </a:solidFill>
              </a:rPr>
            </a:br>
            <a:endParaRPr lang="en-GB" sz="2800" dirty="0">
              <a:solidFill>
                <a:schemeClr val="bg1"/>
              </a:solidFill>
            </a:endParaRPr>
          </a:p>
          <a:p>
            <a:r>
              <a:rPr lang="en-GB" dirty="0" smtClean="0">
                <a:solidFill>
                  <a:schemeClr val="bg1"/>
                </a:solidFill>
                <a:latin typeface="+mj-lt"/>
              </a:rPr>
              <a:t>In </a:t>
            </a:r>
            <a:r>
              <a:rPr lang="en-GB" dirty="0">
                <a:solidFill>
                  <a:schemeClr val="bg1"/>
                </a:solidFill>
                <a:latin typeface="+mj-lt"/>
              </a:rPr>
              <a:t>groups research 'vulnerability' - what does it mean and who might it impact</a:t>
            </a:r>
            <a:r>
              <a:rPr lang="en-GB" dirty="0" smtClean="0">
                <a:solidFill>
                  <a:schemeClr val="bg1"/>
                </a:solidFill>
                <a:latin typeface="+mj-lt"/>
              </a:rPr>
              <a:t>?</a:t>
            </a:r>
          </a:p>
          <a:p>
            <a:r>
              <a:rPr lang="en-GB" dirty="0">
                <a:solidFill>
                  <a:schemeClr val="bg1"/>
                </a:solidFill>
                <a:latin typeface="+mj-lt"/>
              </a:rPr>
              <a:t/>
            </a:r>
            <a:br>
              <a:rPr lang="en-GB" dirty="0">
                <a:solidFill>
                  <a:schemeClr val="bg1"/>
                </a:solidFill>
                <a:latin typeface="+mj-lt"/>
              </a:rPr>
            </a:br>
            <a:r>
              <a:rPr lang="en-GB" dirty="0">
                <a:solidFill>
                  <a:schemeClr val="bg1"/>
                </a:solidFill>
                <a:latin typeface="+mj-lt"/>
              </a:rPr>
              <a:t>HINT: Northern Powergrid recognises that some of its customers are vulnerable. Look at the website to find out more about how it helps those customers. </a:t>
            </a:r>
          </a:p>
          <a:p>
            <a:r>
              <a:rPr lang="en-GB" dirty="0" err="1">
                <a:solidFill>
                  <a:schemeClr val="bg1"/>
                </a:solidFill>
                <a:latin typeface="+mj-lt"/>
              </a:rPr>
              <a:t>www.northernpowergrid.com</a:t>
            </a:r>
            <a:r>
              <a:rPr lang="en-GB" dirty="0">
                <a:solidFill>
                  <a:schemeClr val="bg1"/>
                </a:solidFill>
                <a:latin typeface="+mj-lt"/>
              </a:rPr>
              <a:t>/care</a:t>
            </a:r>
            <a:endParaRPr lang="en-US" dirty="0">
              <a:latin typeface="+mj-lt"/>
            </a:endParaRPr>
          </a:p>
        </p:txBody>
      </p:sp>
    </p:spTree>
    <p:extLst>
      <p:ext uri="{BB962C8B-B14F-4D97-AF65-F5344CB8AC3E}">
        <p14:creationId xmlns:p14="http://schemas.microsoft.com/office/powerpoint/2010/main" val="135642434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0000" cy="6892008"/>
          </a:xfrm>
          <a:prstGeom prst="rect">
            <a:avLst/>
          </a:prstGeom>
        </p:spPr>
      </p:pic>
      <p:sp>
        <p:nvSpPr>
          <p:cNvPr id="10" name="TextBox 9"/>
          <p:cNvSpPr txBox="1"/>
          <p:nvPr/>
        </p:nvSpPr>
        <p:spPr>
          <a:xfrm>
            <a:off x="3001293" y="4724083"/>
            <a:ext cx="6189414" cy="1323439"/>
          </a:xfrm>
          <a:prstGeom prst="rect">
            <a:avLst/>
          </a:prstGeom>
          <a:noFill/>
        </p:spPr>
        <p:txBody>
          <a:bodyPr wrap="square" rtlCol="0">
            <a:spAutoFit/>
          </a:bodyPr>
          <a:lstStyle/>
          <a:p>
            <a:pPr algn="ctr"/>
            <a:r>
              <a:rPr lang="en-GB" sz="4000">
                <a:solidFill>
                  <a:schemeClr val="bg1"/>
                </a:solidFill>
              </a:rPr>
              <a:t>Time to share your findings with the rest of the class. </a:t>
            </a:r>
            <a:endParaRPr lang="en-GB" sz="4000" dirty="0">
              <a:solidFill>
                <a:schemeClr val="bg1"/>
              </a:solidFill>
            </a:endParaRPr>
          </a:p>
        </p:txBody>
      </p:sp>
    </p:spTree>
    <p:extLst>
      <p:ext uri="{BB962C8B-B14F-4D97-AF65-F5344CB8AC3E}">
        <p14:creationId xmlns:p14="http://schemas.microsoft.com/office/powerpoint/2010/main" val="260300803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40000" cy="6887695"/>
          </a:xfrm>
          <a:prstGeom prst="rect">
            <a:avLst/>
          </a:prstGeom>
        </p:spPr>
      </p:pic>
      <p:sp>
        <p:nvSpPr>
          <p:cNvPr id="2" name="Title 1">
            <a:extLst>
              <a:ext uri="{FF2B5EF4-FFF2-40B4-BE49-F238E27FC236}">
                <a16:creationId xmlns="" xmlns:a16="http://schemas.microsoft.com/office/drawing/2014/main" xmlns:mv="urn:schemas-microsoft-com:mac:vml" xmlns:mc="http://schemas.openxmlformats.org/markup-compatibility/2006" id="{33A049E1-B767-4297-8002-32CBAA2AEA73}"/>
              </a:ext>
            </a:extLst>
          </p:cNvPr>
          <p:cNvSpPr>
            <a:spLocks noGrp="1"/>
          </p:cNvSpPr>
          <p:nvPr>
            <p:ph type="title"/>
          </p:nvPr>
        </p:nvSpPr>
        <p:spPr>
          <a:xfrm>
            <a:off x="1649500" y="3569294"/>
            <a:ext cx="4486981" cy="1138202"/>
          </a:xfrm>
        </p:spPr>
        <p:txBody>
          <a:bodyPr>
            <a:normAutofit/>
          </a:bodyPr>
          <a:lstStyle/>
          <a:p>
            <a:r>
              <a:rPr lang="en-GB" sz="2400" b="1" dirty="0">
                <a:solidFill>
                  <a:schemeClr val="bg1"/>
                </a:solidFill>
                <a:latin typeface="+mn-lt"/>
              </a:rPr>
              <a:t>What do Northern Powergrid offer to its vulnerable customers?</a:t>
            </a:r>
          </a:p>
        </p:txBody>
      </p:sp>
      <p:sp>
        <p:nvSpPr>
          <p:cNvPr id="13" name="TextBox 12"/>
          <p:cNvSpPr txBox="1"/>
          <p:nvPr/>
        </p:nvSpPr>
        <p:spPr>
          <a:xfrm>
            <a:off x="1649500" y="4572000"/>
            <a:ext cx="4312030" cy="2154436"/>
          </a:xfrm>
          <a:prstGeom prst="rect">
            <a:avLst/>
          </a:prstGeom>
          <a:noFill/>
        </p:spPr>
        <p:txBody>
          <a:bodyPr wrap="square" rtlCol="0">
            <a:spAutoFit/>
          </a:bodyPr>
          <a:lstStyle/>
          <a:p>
            <a:r>
              <a:rPr lang="en-US" b="1" dirty="0" smtClean="0">
                <a:solidFill>
                  <a:schemeClr val="bg1"/>
                </a:solidFill>
              </a:rPr>
              <a:t>Free services to customers with</a:t>
            </a:r>
          </a:p>
          <a:p>
            <a:r>
              <a:rPr lang="en-US" b="1" dirty="0">
                <a:solidFill>
                  <a:schemeClr val="bg1"/>
                </a:solidFill>
              </a:rPr>
              <a:t>additional </a:t>
            </a:r>
            <a:r>
              <a:rPr lang="en-US" b="1" dirty="0" smtClean="0">
                <a:solidFill>
                  <a:schemeClr val="bg1"/>
                </a:solidFill>
              </a:rPr>
              <a:t>needs, </a:t>
            </a:r>
            <a:r>
              <a:rPr lang="en-US" b="1" dirty="0">
                <a:solidFill>
                  <a:schemeClr val="bg1"/>
                </a:solidFill>
              </a:rPr>
              <a:t>such as:</a:t>
            </a:r>
          </a:p>
          <a:p>
            <a:r>
              <a:rPr lang="en-US" sz="1600" dirty="0">
                <a:solidFill>
                  <a:schemeClr val="bg1"/>
                </a:solidFill>
              </a:rPr>
              <a:t/>
            </a:r>
            <a:br>
              <a:rPr lang="en-US" sz="1600" dirty="0">
                <a:solidFill>
                  <a:schemeClr val="bg1"/>
                </a:solidFill>
              </a:rPr>
            </a:br>
            <a:r>
              <a:rPr lang="en-US" sz="1600" dirty="0">
                <a:solidFill>
                  <a:schemeClr val="bg1"/>
                </a:solidFill>
              </a:rPr>
              <a:t>Services in different languages, additional communication, winter warmer packs (blanket, scarf, gloves </a:t>
            </a:r>
            <a:r>
              <a:rPr lang="en-US" sz="1600" dirty="0" err="1">
                <a:solidFill>
                  <a:schemeClr val="bg1"/>
                </a:solidFill>
              </a:rPr>
              <a:t>etc</a:t>
            </a:r>
            <a:r>
              <a:rPr lang="en-US" sz="1600" dirty="0" smtClean="0">
                <a:solidFill>
                  <a:schemeClr val="bg1"/>
                </a:solidFill>
              </a:rPr>
              <a:t>), </a:t>
            </a:r>
            <a:r>
              <a:rPr lang="en-US" sz="1600" dirty="0">
                <a:solidFill>
                  <a:schemeClr val="bg1"/>
                </a:solidFill>
              </a:rPr>
              <a:t>generators, help to find alternative accommodation, provide support through the British Red Cross. </a:t>
            </a:r>
            <a:endParaRPr lang="en-US" dirty="0">
              <a:solidFill>
                <a:schemeClr val="bg1"/>
              </a:solidFill>
            </a:endParaRPr>
          </a:p>
        </p:txBody>
      </p:sp>
      <p:sp>
        <p:nvSpPr>
          <p:cNvPr id="14" name="TextBox 13"/>
          <p:cNvSpPr txBox="1"/>
          <p:nvPr/>
        </p:nvSpPr>
        <p:spPr>
          <a:xfrm>
            <a:off x="6347012" y="4572000"/>
            <a:ext cx="4025153" cy="1846659"/>
          </a:xfrm>
          <a:prstGeom prst="rect">
            <a:avLst/>
          </a:prstGeom>
          <a:noFill/>
        </p:spPr>
        <p:txBody>
          <a:bodyPr wrap="square" rtlCol="0">
            <a:spAutoFit/>
          </a:bodyPr>
          <a:lstStyle/>
          <a:p>
            <a:r>
              <a:rPr lang="en-US" b="1" dirty="0">
                <a:solidFill>
                  <a:schemeClr val="bg1"/>
                </a:solidFill>
              </a:rPr>
              <a:t>Across the </a:t>
            </a:r>
            <a:r>
              <a:rPr lang="en-US" b="1" dirty="0" smtClean="0">
                <a:solidFill>
                  <a:schemeClr val="bg1"/>
                </a:solidFill>
              </a:rPr>
              <a:t>country</a:t>
            </a:r>
          </a:p>
          <a:p>
            <a:r>
              <a:rPr lang="en-US" sz="1600" dirty="0" smtClean="0">
                <a:solidFill>
                  <a:schemeClr val="bg1"/>
                </a:solidFill>
              </a:rPr>
              <a:t/>
            </a:r>
            <a:br>
              <a:rPr lang="en-US" sz="1600" dirty="0" smtClean="0">
                <a:solidFill>
                  <a:schemeClr val="bg1"/>
                </a:solidFill>
              </a:rPr>
            </a:br>
            <a:r>
              <a:rPr lang="en-US" sz="1600" dirty="0" smtClean="0">
                <a:solidFill>
                  <a:schemeClr val="bg1"/>
                </a:solidFill>
              </a:rPr>
              <a:t>The </a:t>
            </a:r>
            <a:r>
              <a:rPr lang="en-US" sz="1600" dirty="0">
                <a:solidFill>
                  <a:schemeClr val="bg1"/>
                </a:solidFill>
              </a:rPr>
              <a:t>protections put in place by DNOs across the UK meant that more than </a:t>
            </a:r>
            <a:r>
              <a:rPr lang="en-US" sz="1600" dirty="0" smtClean="0">
                <a:solidFill>
                  <a:schemeClr val="bg1"/>
                </a:solidFill>
              </a:rPr>
              <a:t>85,000 customers were provided with extra help when their supply was interrupted during the 2013-2014 storms.</a:t>
            </a:r>
            <a:endParaRPr lang="en-US" dirty="0">
              <a:solidFill>
                <a:schemeClr val="bg1"/>
              </a:solidFill>
            </a:endParaRPr>
          </a:p>
        </p:txBody>
      </p:sp>
      <p:cxnSp>
        <p:nvCxnSpPr>
          <p:cNvPr id="15" name="Straight Connector 14"/>
          <p:cNvCxnSpPr/>
          <p:nvPr/>
        </p:nvCxnSpPr>
        <p:spPr>
          <a:xfrm>
            <a:off x="1757083" y="4548187"/>
            <a:ext cx="8337176"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336852" y="6488391"/>
            <a:ext cx="4189899" cy="246221"/>
          </a:xfrm>
          <a:prstGeom prst="rect">
            <a:avLst/>
          </a:prstGeom>
          <a:noFill/>
        </p:spPr>
        <p:txBody>
          <a:bodyPr wrap="square" rtlCol="0">
            <a:spAutoFit/>
          </a:bodyPr>
          <a:lstStyle/>
          <a:p>
            <a:r>
              <a:rPr lang="en-US" sz="1000" b="1" dirty="0" smtClean="0">
                <a:solidFill>
                  <a:schemeClr val="bg1"/>
                </a:solidFill>
              </a:rPr>
              <a:t>Note: </a:t>
            </a:r>
            <a:r>
              <a:rPr lang="en-US" sz="1000" dirty="0" smtClean="0">
                <a:solidFill>
                  <a:schemeClr val="bg1"/>
                </a:solidFill>
              </a:rPr>
              <a:t>DNO = Distribution Network Operator; Northern </a:t>
            </a:r>
            <a:r>
              <a:rPr lang="en-US" sz="1000" dirty="0" err="1" smtClean="0">
                <a:solidFill>
                  <a:schemeClr val="bg1"/>
                </a:solidFill>
              </a:rPr>
              <a:t>Powergrid</a:t>
            </a:r>
            <a:r>
              <a:rPr lang="en-US" sz="1000" dirty="0" smtClean="0">
                <a:solidFill>
                  <a:schemeClr val="bg1"/>
                </a:solidFill>
              </a:rPr>
              <a:t> is a DNO </a:t>
            </a:r>
            <a:endParaRPr lang="en-US" sz="1000" dirty="0">
              <a:solidFill>
                <a:schemeClr val="bg1"/>
              </a:solidFill>
            </a:endParaRPr>
          </a:p>
        </p:txBody>
      </p:sp>
    </p:spTree>
    <p:extLst>
      <p:ext uri="{BB962C8B-B14F-4D97-AF65-F5344CB8AC3E}">
        <p14:creationId xmlns:p14="http://schemas.microsoft.com/office/powerpoint/2010/main" val="139990970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40000" cy="6887695"/>
          </a:xfrm>
          <a:prstGeom prst="rect">
            <a:avLst/>
          </a:prstGeom>
        </p:spPr>
      </p:pic>
      <p:sp>
        <p:nvSpPr>
          <p:cNvPr id="7" name="TextBox 6"/>
          <p:cNvSpPr txBox="1"/>
          <p:nvPr/>
        </p:nvSpPr>
        <p:spPr>
          <a:xfrm>
            <a:off x="7259784" y="1501062"/>
            <a:ext cx="4495160" cy="660180"/>
          </a:xfrm>
          <a:prstGeom prst="rect">
            <a:avLst/>
          </a:prstGeom>
          <a:noFill/>
        </p:spPr>
        <p:txBody>
          <a:bodyPr wrap="square" rtlCol="0">
            <a:spAutoFit/>
          </a:bodyPr>
          <a:lstStyle/>
          <a:p>
            <a:r>
              <a:rPr lang="en-GB" sz="3300" dirty="0" smtClean="0">
                <a:solidFill>
                  <a:schemeClr val="bg1"/>
                </a:solidFill>
              </a:rPr>
              <a:t>Task</a:t>
            </a:r>
            <a:endParaRPr lang="en-US" sz="3300" dirty="0"/>
          </a:p>
        </p:txBody>
      </p:sp>
      <p:sp>
        <p:nvSpPr>
          <p:cNvPr id="8" name="TextBox 7"/>
          <p:cNvSpPr txBox="1"/>
          <p:nvPr/>
        </p:nvSpPr>
        <p:spPr>
          <a:xfrm>
            <a:off x="7269019" y="2310720"/>
            <a:ext cx="4711049" cy="4001095"/>
          </a:xfrm>
          <a:prstGeom prst="rect">
            <a:avLst/>
          </a:prstGeom>
          <a:noFill/>
        </p:spPr>
        <p:txBody>
          <a:bodyPr wrap="square" rtlCol="0">
            <a:spAutoFit/>
          </a:bodyPr>
          <a:lstStyle/>
          <a:p>
            <a:r>
              <a:rPr lang="en-GB" sz="2400" dirty="0">
                <a:solidFill>
                  <a:schemeClr val="bg1"/>
                </a:solidFill>
              </a:rPr>
              <a:t>Power sharing is in place </a:t>
            </a:r>
            <a:r>
              <a:rPr lang="en-GB" sz="2400" dirty="0" smtClean="0">
                <a:solidFill>
                  <a:schemeClr val="bg1"/>
                </a:solidFill>
              </a:rPr>
              <a:t>in </a:t>
            </a:r>
            <a:r>
              <a:rPr lang="en-GB" sz="2400" dirty="0">
                <a:solidFill>
                  <a:schemeClr val="bg1"/>
                </a:solidFill>
              </a:rPr>
              <a:t>your </a:t>
            </a:r>
            <a:r>
              <a:rPr lang="en-GB" sz="2400" dirty="0" smtClean="0">
                <a:solidFill>
                  <a:schemeClr val="bg1"/>
                </a:solidFill>
              </a:rPr>
              <a:t>community for </a:t>
            </a:r>
            <a:r>
              <a:rPr lang="en-GB" sz="2400" dirty="0">
                <a:solidFill>
                  <a:schemeClr val="bg1"/>
                </a:solidFill>
              </a:rPr>
              <a:t>2 weeks</a:t>
            </a:r>
            <a:r>
              <a:rPr lang="en-GB" sz="2400" dirty="0" smtClean="0">
                <a:solidFill>
                  <a:schemeClr val="bg1"/>
                </a:solidFill>
              </a:rPr>
              <a:t>.</a:t>
            </a:r>
          </a:p>
          <a:p>
            <a:endParaRPr lang="en-GB" sz="1400" dirty="0">
              <a:solidFill>
                <a:schemeClr val="bg1"/>
              </a:solidFill>
            </a:endParaRPr>
          </a:p>
          <a:p>
            <a:r>
              <a:rPr lang="en-GB" sz="2000" dirty="0">
                <a:solidFill>
                  <a:schemeClr val="bg1"/>
                </a:solidFill>
              </a:rPr>
              <a:t>Who </a:t>
            </a:r>
            <a:r>
              <a:rPr lang="en-GB" sz="2000" dirty="0" smtClean="0">
                <a:solidFill>
                  <a:schemeClr val="bg1"/>
                </a:solidFill>
              </a:rPr>
              <a:t>do you think are the </a:t>
            </a:r>
            <a:r>
              <a:rPr lang="en-GB" sz="2000" dirty="0">
                <a:solidFill>
                  <a:schemeClr val="bg1"/>
                </a:solidFill>
              </a:rPr>
              <a:t>most vulnerable? </a:t>
            </a:r>
            <a:endParaRPr lang="en-GB" sz="2000" dirty="0" smtClean="0">
              <a:solidFill>
                <a:schemeClr val="bg1"/>
              </a:solidFill>
            </a:endParaRPr>
          </a:p>
          <a:p>
            <a:endParaRPr lang="en-GB" sz="1200" dirty="0">
              <a:solidFill>
                <a:schemeClr val="bg1"/>
              </a:solidFill>
            </a:endParaRPr>
          </a:p>
          <a:p>
            <a:r>
              <a:rPr lang="en-GB" sz="2000" dirty="0">
                <a:solidFill>
                  <a:schemeClr val="bg1"/>
                </a:solidFill>
              </a:rPr>
              <a:t>Who do you think </a:t>
            </a:r>
            <a:r>
              <a:rPr lang="en-GB" sz="2000" dirty="0" smtClean="0">
                <a:solidFill>
                  <a:schemeClr val="bg1"/>
                </a:solidFill>
              </a:rPr>
              <a:t>should receive </a:t>
            </a:r>
            <a:r>
              <a:rPr lang="en-GB" sz="2000" dirty="0">
                <a:solidFill>
                  <a:schemeClr val="bg1"/>
                </a:solidFill>
              </a:rPr>
              <a:t>the generators, what issues </a:t>
            </a:r>
            <a:r>
              <a:rPr lang="en-GB" sz="2000" dirty="0" smtClean="0">
                <a:solidFill>
                  <a:schemeClr val="bg1"/>
                </a:solidFill>
              </a:rPr>
              <a:t>should be </a:t>
            </a:r>
            <a:r>
              <a:rPr lang="en-GB" sz="2000" dirty="0">
                <a:solidFill>
                  <a:schemeClr val="bg1"/>
                </a:solidFill>
              </a:rPr>
              <a:t>considered? </a:t>
            </a:r>
            <a:endParaRPr lang="en-GB" sz="2000" dirty="0" smtClean="0">
              <a:solidFill>
                <a:schemeClr val="bg1"/>
              </a:solidFill>
            </a:endParaRPr>
          </a:p>
          <a:p>
            <a:endParaRPr lang="en-GB" sz="1200" dirty="0">
              <a:solidFill>
                <a:schemeClr val="bg1"/>
              </a:solidFill>
            </a:endParaRPr>
          </a:p>
          <a:p>
            <a:r>
              <a:rPr lang="en-GB" sz="2000" dirty="0">
                <a:solidFill>
                  <a:schemeClr val="bg1"/>
                </a:solidFill>
              </a:rPr>
              <a:t>How else could vulnerable people</a:t>
            </a:r>
            <a:r>
              <a:rPr lang="en-GB" sz="2000" dirty="0" smtClean="0">
                <a:solidFill>
                  <a:schemeClr val="bg1"/>
                </a:solidFill>
              </a:rPr>
              <a:t> in </a:t>
            </a:r>
            <a:r>
              <a:rPr lang="en-GB" sz="2000" dirty="0">
                <a:solidFill>
                  <a:schemeClr val="bg1"/>
                </a:solidFill>
              </a:rPr>
              <a:t>your </a:t>
            </a:r>
            <a:r>
              <a:rPr lang="en-GB" sz="2000" dirty="0" smtClean="0">
                <a:solidFill>
                  <a:schemeClr val="bg1"/>
                </a:solidFill>
              </a:rPr>
              <a:t>community be </a:t>
            </a:r>
            <a:r>
              <a:rPr lang="en-GB" sz="2000" dirty="0">
                <a:solidFill>
                  <a:schemeClr val="bg1"/>
                </a:solidFill>
              </a:rPr>
              <a:t>supported?</a:t>
            </a:r>
          </a:p>
          <a:p>
            <a:endParaRPr lang="en-GB" sz="2400" dirty="0"/>
          </a:p>
          <a:p>
            <a:endParaRPr lang="en-GB" sz="2400" dirty="0"/>
          </a:p>
        </p:txBody>
      </p:sp>
      <p:cxnSp>
        <p:nvCxnSpPr>
          <p:cNvPr id="13" name="Straight Connector 12"/>
          <p:cNvCxnSpPr/>
          <p:nvPr/>
        </p:nvCxnSpPr>
        <p:spPr>
          <a:xfrm>
            <a:off x="7342094" y="2118487"/>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3231904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0000" cy="6892008"/>
          </a:xfrm>
          <a:prstGeom prst="rect">
            <a:avLst/>
          </a:prstGeom>
        </p:spPr>
      </p:pic>
      <p:sp>
        <p:nvSpPr>
          <p:cNvPr id="7" name="TextBox 6"/>
          <p:cNvSpPr txBox="1"/>
          <p:nvPr/>
        </p:nvSpPr>
        <p:spPr>
          <a:xfrm>
            <a:off x="7259784" y="1501062"/>
            <a:ext cx="4495160" cy="660180"/>
          </a:xfrm>
          <a:prstGeom prst="rect">
            <a:avLst/>
          </a:prstGeom>
          <a:noFill/>
        </p:spPr>
        <p:txBody>
          <a:bodyPr wrap="square" rtlCol="0">
            <a:spAutoFit/>
          </a:bodyPr>
          <a:lstStyle/>
          <a:p>
            <a:r>
              <a:rPr lang="en-GB" sz="3300" dirty="0" smtClean="0">
                <a:solidFill>
                  <a:schemeClr val="bg1"/>
                </a:solidFill>
              </a:rPr>
              <a:t>Task</a:t>
            </a:r>
            <a:endParaRPr lang="en-US" sz="3300" dirty="0"/>
          </a:p>
        </p:txBody>
      </p:sp>
      <p:sp>
        <p:nvSpPr>
          <p:cNvPr id="8" name="TextBox 7"/>
          <p:cNvSpPr txBox="1"/>
          <p:nvPr/>
        </p:nvSpPr>
        <p:spPr>
          <a:xfrm>
            <a:off x="7269019" y="2127453"/>
            <a:ext cx="4692073" cy="3785652"/>
          </a:xfrm>
          <a:prstGeom prst="rect">
            <a:avLst/>
          </a:prstGeom>
          <a:noFill/>
        </p:spPr>
        <p:txBody>
          <a:bodyPr wrap="square" rtlCol="0">
            <a:spAutoFit/>
          </a:bodyPr>
          <a:lstStyle/>
          <a:p>
            <a:r>
              <a:rPr lang="en-GB" sz="2400" dirty="0">
                <a:solidFill>
                  <a:schemeClr val="bg1"/>
                </a:solidFill>
              </a:rPr>
              <a:t>Aim: For the local area to continue as normal where possible, but ultimately the focus must be on the safety and wellbeing of those who need it most. </a:t>
            </a:r>
            <a:endParaRPr lang="en-GB" sz="2400" dirty="0" smtClean="0">
              <a:solidFill>
                <a:schemeClr val="bg1"/>
              </a:solidFill>
            </a:endParaRPr>
          </a:p>
          <a:p>
            <a:endParaRPr lang="en-GB" sz="2400" dirty="0">
              <a:solidFill>
                <a:schemeClr val="bg1"/>
              </a:solidFill>
            </a:endParaRPr>
          </a:p>
          <a:p>
            <a:r>
              <a:rPr lang="en-GB" sz="2400" dirty="0">
                <a:solidFill>
                  <a:schemeClr val="bg1"/>
                </a:solidFill>
              </a:rPr>
              <a:t>Be ready to present your ideas to the rest of the class at the end of the lesson. </a:t>
            </a:r>
          </a:p>
          <a:p>
            <a:endParaRPr lang="en-GB" sz="2400" dirty="0"/>
          </a:p>
        </p:txBody>
      </p:sp>
      <p:cxnSp>
        <p:nvCxnSpPr>
          <p:cNvPr id="13" name="Straight Connector 12"/>
          <p:cNvCxnSpPr/>
          <p:nvPr/>
        </p:nvCxnSpPr>
        <p:spPr>
          <a:xfrm>
            <a:off x="7342094" y="2118487"/>
            <a:ext cx="4294094"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0880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40000" cy="68876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877" y="1393115"/>
            <a:ext cx="7312152" cy="2834640"/>
          </a:xfrm>
          <a:prstGeom prst="rect">
            <a:avLst/>
          </a:prstGeom>
        </p:spPr>
      </p:pic>
      <p:sp>
        <p:nvSpPr>
          <p:cNvPr id="10" name="Title 2">
            <a:extLst>
              <a:ext uri="{FF2B5EF4-FFF2-40B4-BE49-F238E27FC236}">
                <a16:creationId xmlns="" xmlns:a16="http://schemas.microsoft.com/office/drawing/2014/main" xmlns:mv="urn:schemas-microsoft-com:mac:vml" xmlns:mc="http://schemas.openxmlformats.org/markup-compatibility/2006" id="{84A71A09-DDC1-48D3-ACE5-97A18A9B9B57}"/>
              </a:ext>
            </a:extLst>
          </p:cNvPr>
          <p:cNvSpPr txBox="1">
            <a:spLocks/>
          </p:cNvSpPr>
          <p:nvPr/>
        </p:nvSpPr>
        <p:spPr bwMode="auto">
          <a:xfrm>
            <a:off x="5410200" y="4800600"/>
            <a:ext cx="3869482" cy="161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265113" indent="-207963"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ts val="200"/>
              </a:spcBef>
              <a:buClr>
                <a:schemeClr val="bg1"/>
              </a:buClr>
              <a:buSzPct val="100000"/>
              <a:buFont typeface="Arial" charset="0"/>
              <a:buChar char="•"/>
            </a:pPr>
            <a:r>
              <a:rPr lang="en-GB" sz="1600" dirty="0" smtClean="0">
                <a:solidFill>
                  <a:schemeClr val="bg1"/>
                </a:solidFill>
              </a:rPr>
              <a:t>As a DNO we do not own the energy</a:t>
            </a:r>
            <a:br>
              <a:rPr lang="en-GB" sz="1600" dirty="0" smtClean="0">
                <a:solidFill>
                  <a:schemeClr val="bg1"/>
                </a:solidFill>
              </a:rPr>
            </a:br>
            <a:r>
              <a:rPr lang="en-GB" sz="1600" dirty="0" smtClean="0">
                <a:solidFill>
                  <a:schemeClr val="bg1"/>
                </a:solidFill>
              </a:rPr>
              <a:t>we distribute – we charge electricity suppliers for the use of lines and cables to move energy they purchase from generators to the customers</a:t>
            </a:r>
            <a:br>
              <a:rPr lang="en-GB" sz="1600" dirty="0" smtClean="0">
                <a:solidFill>
                  <a:schemeClr val="bg1"/>
                </a:solidFill>
              </a:rPr>
            </a:br>
            <a:r>
              <a:rPr lang="en-GB" sz="1600" dirty="0" smtClean="0">
                <a:solidFill>
                  <a:schemeClr val="bg1"/>
                </a:solidFill>
              </a:rPr>
              <a:t>they supply.</a:t>
            </a:r>
          </a:p>
          <a:p>
            <a:pPr>
              <a:spcBef>
                <a:spcPts val="200"/>
              </a:spcBef>
              <a:buClr>
                <a:schemeClr val="tx1"/>
              </a:buClr>
              <a:buSzPct val="100000"/>
              <a:buFont typeface="Arial" charset="0"/>
              <a:buChar char="•"/>
            </a:pPr>
            <a:endParaRPr lang="en-GB" sz="1600" dirty="0">
              <a:solidFill>
                <a:schemeClr val="bg1"/>
              </a:solidFill>
            </a:endParaRPr>
          </a:p>
        </p:txBody>
      </p:sp>
      <p:sp>
        <p:nvSpPr>
          <p:cNvPr id="2" name="Rectangle 1"/>
          <p:cNvSpPr/>
          <p:nvPr/>
        </p:nvSpPr>
        <p:spPr>
          <a:xfrm>
            <a:off x="9376133" y="4819061"/>
            <a:ext cx="2082881" cy="1477328"/>
          </a:xfrm>
          <a:prstGeom prst="rect">
            <a:avLst/>
          </a:prstGeom>
        </p:spPr>
        <p:txBody>
          <a:bodyPr wrap="square">
            <a:spAutoFit/>
          </a:bodyPr>
          <a:lstStyle/>
          <a:p>
            <a:pPr marL="285750" indent="-285750">
              <a:buClr>
                <a:schemeClr val="bg1"/>
              </a:buClr>
              <a:buSzPct val="100000"/>
              <a:buFont typeface="Arial" charset="0"/>
              <a:buChar char="•"/>
            </a:pPr>
            <a:r>
              <a:rPr lang="en-GB" dirty="0" smtClean="0">
                <a:solidFill>
                  <a:schemeClr val="bg1"/>
                </a:solidFill>
              </a:rPr>
              <a:t>This charge </a:t>
            </a:r>
            <a:r>
              <a:rPr lang="en-GB" dirty="0">
                <a:solidFill>
                  <a:schemeClr val="bg1"/>
                </a:solidFill>
              </a:rPr>
              <a:t>to suppliers represents around </a:t>
            </a:r>
            <a:r>
              <a:rPr lang="en-GB" dirty="0" smtClean="0">
                <a:solidFill>
                  <a:schemeClr val="bg1"/>
                </a:solidFill>
              </a:rPr>
              <a:t>10% </a:t>
            </a:r>
            <a:r>
              <a:rPr lang="en-GB" dirty="0">
                <a:solidFill>
                  <a:schemeClr val="bg1"/>
                </a:solidFill>
              </a:rPr>
              <a:t>of customer’s bills.</a:t>
            </a:r>
          </a:p>
        </p:txBody>
      </p:sp>
      <p:sp>
        <p:nvSpPr>
          <p:cNvPr id="11" name="Title 2">
            <a:extLst>
              <a:ext uri="{FF2B5EF4-FFF2-40B4-BE49-F238E27FC236}">
                <a16:creationId xmlns="" xmlns:a16="http://schemas.microsoft.com/office/drawing/2014/main" xmlns:mv="urn:schemas-microsoft-com:mac:vml" xmlns:mc="http://schemas.openxmlformats.org/markup-compatibility/2006" id="{84A71A09-DDC1-48D3-ACE5-97A18A9B9B57}"/>
              </a:ext>
            </a:extLst>
          </p:cNvPr>
          <p:cNvSpPr txBox="1">
            <a:spLocks/>
          </p:cNvSpPr>
          <p:nvPr/>
        </p:nvSpPr>
        <p:spPr bwMode="auto">
          <a:xfrm>
            <a:off x="3460217" y="4835116"/>
            <a:ext cx="1919561" cy="212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265113" indent="-207963"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ts val="200"/>
              </a:spcBef>
              <a:buClr>
                <a:schemeClr val="bg1"/>
              </a:buClr>
              <a:buSzPct val="100000"/>
              <a:buFont typeface="Arial" charset="0"/>
              <a:buChar char="•"/>
            </a:pPr>
            <a:r>
              <a:rPr lang="en-GB" sz="1600" dirty="0" smtClean="0">
                <a:solidFill>
                  <a:schemeClr val="bg1"/>
                </a:solidFill>
              </a:rPr>
              <a:t>We distribute electricity to 3.9 million homes and businesses.</a:t>
            </a:r>
          </a:p>
        </p:txBody>
      </p:sp>
      <p:sp>
        <p:nvSpPr>
          <p:cNvPr id="12" name="Title 2">
            <a:extLst>
              <a:ext uri="{FF2B5EF4-FFF2-40B4-BE49-F238E27FC236}">
                <a16:creationId xmlns="" xmlns:a16="http://schemas.microsoft.com/office/drawing/2014/main" xmlns:mv="urn:schemas-microsoft-com:mac:vml" xmlns:mc="http://schemas.openxmlformats.org/markup-compatibility/2006" id="{84A71A09-DDC1-48D3-ACE5-97A18A9B9B57}"/>
              </a:ext>
            </a:extLst>
          </p:cNvPr>
          <p:cNvSpPr txBox="1">
            <a:spLocks/>
          </p:cNvSpPr>
          <p:nvPr/>
        </p:nvSpPr>
        <p:spPr bwMode="auto">
          <a:xfrm>
            <a:off x="914400" y="4835116"/>
            <a:ext cx="2569534" cy="212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265113" indent="-207963"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ts val="200"/>
              </a:spcBef>
              <a:buClr>
                <a:schemeClr val="bg1"/>
              </a:buClr>
              <a:buSzPct val="100000"/>
              <a:buFont typeface="Arial" charset="0"/>
              <a:buChar char="•"/>
            </a:pPr>
            <a:r>
              <a:rPr lang="en-GB" sz="1600" dirty="0" smtClean="0">
                <a:solidFill>
                  <a:schemeClr val="bg1"/>
                </a:solidFill>
              </a:rPr>
              <a:t>Northern </a:t>
            </a:r>
            <a:r>
              <a:rPr lang="en-GB" sz="1600" dirty="0" err="1" smtClean="0">
                <a:solidFill>
                  <a:schemeClr val="bg1"/>
                </a:solidFill>
              </a:rPr>
              <a:t>Powergrid</a:t>
            </a:r>
            <a:r>
              <a:rPr lang="en-GB" sz="1600" dirty="0" smtClean="0">
                <a:solidFill>
                  <a:schemeClr val="bg1"/>
                </a:solidFill>
              </a:rPr>
              <a:t> is the Distribution Network Operator (DNO) for the North East of England, Yorkshire and northern Lincolnshire.</a:t>
            </a:r>
          </a:p>
        </p:txBody>
      </p:sp>
    </p:spTree>
    <p:extLst>
      <p:ext uri="{BB962C8B-B14F-4D97-AF65-F5344CB8AC3E}">
        <p14:creationId xmlns:p14="http://schemas.microsoft.com/office/powerpoint/2010/main" val="366255123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1" y="0"/>
            <a:ext cx="12240000" cy="6892008"/>
          </a:xfrm>
          <a:prstGeom prst="rect">
            <a:avLst/>
          </a:prstGeom>
        </p:spPr>
      </p:pic>
      <p:sp>
        <p:nvSpPr>
          <p:cNvPr id="7" name="TextBox 6"/>
          <p:cNvSpPr txBox="1"/>
          <p:nvPr/>
        </p:nvSpPr>
        <p:spPr>
          <a:xfrm>
            <a:off x="1580035" y="2242697"/>
            <a:ext cx="6546797" cy="643533"/>
          </a:xfrm>
          <a:prstGeom prst="rect">
            <a:avLst/>
          </a:prstGeom>
          <a:noFill/>
        </p:spPr>
        <p:txBody>
          <a:bodyPr wrap="square" rtlCol="0">
            <a:spAutoFit/>
          </a:bodyPr>
          <a:lstStyle/>
          <a:p>
            <a:pPr algn="ctr"/>
            <a:r>
              <a:rPr lang="en-GB" sz="4000" dirty="0" smtClean="0">
                <a:solidFill>
                  <a:srgbClr val="C00000"/>
                </a:solidFill>
              </a:rPr>
              <a:t>Class Discussion – Next Steps</a:t>
            </a:r>
            <a:endParaRPr lang="en-US" sz="4000" dirty="0">
              <a:solidFill>
                <a:srgbClr val="C00000"/>
              </a:solidFill>
            </a:endParaRPr>
          </a:p>
        </p:txBody>
      </p:sp>
      <p:sp>
        <p:nvSpPr>
          <p:cNvPr id="9" name="Content Placeholder 2"/>
          <p:cNvSpPr>
            <a:spLocks noGrp="1"/>
          </p:cNvSpPr>
          <p:nvPr>
            <p:ph idx="1"/>
          </p:nvPr>
        </p:nvSpPr>
        <p:spPr>
          <a:xfrm>
            <a:off x="1877560" y="3007876"/>
            <a:ext cx="6130363" cy="3568411"/>
          </a:xfrm>
        </p:spPr>
        <p:txBody>
          <a:bodyPr>
            <a:normAutofit/>
          </a:bodyPr>
          <a:lstStyle/>
          <a:p>
            <a:r>
              <a:rPr lang="en-GB" sz="1700" dirty="0">
                <a:solidFill>
                  <a:schemeClr val="tx1">
                    <a:lumMod val="50000"/>
                    <a:lumOff val="50000"/>
                  </a:schemeClr>
                </a:solidFill>
              </a:rPr>
              <a:t>Prepare a menu showing what you could eat for breakfast, lunch and dinner if power were switched off at this time.</a:t>
            </a:r>
          </a:p>
          <a:p>
            <a:pPr lvl="0"/>
            <a:r>
              <a:rPr lang="en-GB" sz="1700" dirty="0">
                <a:solidFill>
                  <a:schemeClr val="tx1">
                    <a:lumMod val="50000"/>
                    <a:lumOff val="50000"/>
                  </a:schemeClr>
                </a:solidFill>
              </a:rPr>
              <a:t>What sort of food could you eat and why? </a:t>
            </a:r>
          </a:p>
          <a:p>
            <a:r>
              <a:rPr lang="en-GB" sz="1700" dirty="0">
                <a:solidFill>
                  <a:schemeClr val="tx1">
                    <a:lumMod val="50000"/>
                    <a:lumOff val="50000"/>
                  </a:schemeClr>
                </a:solidFill>
              </a:rPr>
              <a:t>Think about your choice of food and ingredients in terms of: </a:t>
            </a:r>
            <a:r>
              <a:rPr lang="en-GB" sz="1700" dirty="0" smtClean="0">
                <a:solidFill>
                  <a:schemeClr val="tx1">
                    <a:lumMod val="50000"/>
                    <a:lumOff val="50000"/>
                  </a:schemeClr>
                </a:solidFill>
              </a:rPr>
              <a:t>lack </a:t>
            </a:r>
            <a:r>
              <a:rPr lang="en-GB" sz="1700" dirty="0">
                <a:solidFill>
                  <a:schemeClr val="tx1">
                    <a:lumMod val="50000"/>
                    <a:lumOff val="50000"/>
                  </a:schemeClr>
                </a:solidFill>
              </a:rPr>
              <a:t>of electrical cooking appliances, freezing and refrigeration. </a:t>
            </a:r>
          </a:p>
          <a:p>
            <a:r>
              <a:rPr lang="en-GB" sz="1700" dirty="0">
                <a:solidFill>
                  <a:schemeClr val="tx1">
                    <a:lumMod val="50000"/>
                    <a:lumOff val="50000"/>
                  </a:schemeClr>
                </a:solidFill>
              </a:rPr>
              <a:t>Are there any other factors you would need to consider? Make a note of them and indicate how your menu takes these into consideration.</a:t>
            </a:r>
          </a:p>
        </p:txBody>
      </p:sp>
      <p:cxnSp>
        <p:nvCxnSpPr>
          <p:cNvPr id="10" name="Straight Connector 9"/>
          <p:cNvCxnSpPr/>
          <p:nvPr/>
        </p:nvCxnSpPr>
        <p:spPr>
          <a:xfrm>
            <a:off x="1981200" y="2980541"/>
            <a:ext cx="5871882"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977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 y="0"/>
            <a:ext cx="12237361" cy="6887695"/>
          </a:xfrm>
          <a:prstGeom prst="rect">
            <a:avLst/>
          </a:prstGeom>
        </p:spPr>
      </p:pic>
      <p:sp>
        <p:nvSpPr>
          <p:cNvPr id="2" name="Rectangle 1"/>
          <p:cNvSpPr/>
          <p:nvPr/>
        </p:nvSpPr>
        <p:spPr>
          <a:xfrm>
            <a:off x="4282636" y="2334244"/>
            <a:ext cx="3674724" cy="1015663"/>
          </a:xfrm>
          <a:prstGeom prst="rect">
            <a:avLst/>
          </a:prstGeom>
        </p:spPr>
        <p:txBody>
          <a:bodyPr wrap="none">
            <a:spAutoFit/>
          </a:bodyPr>
          <a:lstStyle/>
          <a:p>
            <a:r>
              <a:rPr lang="en-GB" sz="6000" b="1" dirty="0" smtClean="0">
                <a:solidFill>
                  <a:schemeClr val="bg1"/>
                </a:solidFill>
              </a:rPr>
              <a:t>Well done!</a:t>
            </a:r>
            <a:endParaRPr lang="en-US" sz="6000" dirty="0"/>
          </a:p>
        </p:txBody>
      </p:sp>
    </p:spTree>
    <p:extLst>
      <p:ext uri="{BB962C8B-B14F-4D97-AF65-F5344CB8AC3E}">
        <p14:creationId xmlns:p14="http://schemas.microsoft.com/office/powerpoint/2010/main" val="791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76"/>
            <a:ext cx="10515600" cy="1325563"/>
          </a:xfrm>
        </p:spPr>
        <p:txBody>
          <a:bodyPr/>
          <a:lstStyle/>
          <a:p>
            <a:r>
              <a:rPr lang="en-GB"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40000" cy="6887695"/>
          </a:xfrm>
          <a:prstGeom prst="rect">
            <a:avLst/>
          </a:prstGeom>
        </p:spPr>
      </p:pic>
    </p:spTree>
    <p:extLst>
      <p:ext uri="{BB962C8B-B14F-4D97-AF65-F5344CB8AC3E}">
        <p14:creationId xmlns:p14="http://schemas.microsoft.com/office/powerpoint/2010/main" val="466458398"/>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0000" cy="6887695"/>
          </a:xfrm>
          <a:prstGeom prst="rect">
            <a:avLst/>
          </a:prstGeom>
        </p:spPr>
      </p:pic>
    </p:spTree>
    <p:extLst>
      <p:ext uri="{BB962C8B-B14F-4D97-AF65-F5344CB8AC3E}">
        <p14:creationId xmlns:p14="http://schemas.microsoft.com/office/powerpoint/2010/main" val="294547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0000" cy="6892008"/>
          </a:xfrm>
          <a:prstGeom prst="rect">
            <a:avLst/>
          </a:prstGeom>
        </p:spPr>
      </p:pic>
    </p:spTree>
    <p:extLst>
      <p:ext uri="{BB962C8B-B14F-4D97-AF65-F5344CB8AC3E}">
        <p14:creationId xmlns:p14="http://schemas.microsoft.com/office/powerpoint/2010/main" val="266767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0000" cy="6894438"/>
          </a:xfrm>
          <a:prstGeom prst="rect">
            <a:avLst/>
          </a:prstGeom>
        </p:spPr>
      </p:pic>
    </p:spTree>
    <p:extLst>
      <p:ext uri="{BB962C8B-B14F-4D97-AF65-F5344CB8AC3E}">
        <p14:creationId xmlns:p14="http://schemas.microsoft.com/office/powerpoint/2010/main" val="93237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 y="0"/>
            <a:ext cx="12240000" cy="6892008"/>
          </a:xfrm>
          <a:prstGeom prst="rect">
            <a:avLst/>
          </a:prstGeom>
        </p:spPr>
      </p:pic>
      <p:sp>
        <p:nvSpPr>
          <p:cNvPr id="8" name="TextBox 7"/>
          <p:cNvSpPr txBox="1"/>
          <p:nvPr/>
        </p:nvSpPr>
        <p:spPr>
          <a:xfrm>
            <a:off x="2009918" y="2555562"/>
            <a:ext cx="6279742" cy="2554545"/>
          </a:xfrm>
          <a:prstGeom prst="rect">
            <a:avLst/>
          </a:prstGeom>
          <a:noFill/>
        </p:spPr>
        <p:txBody>
          <a:bodyPr wrap="square" rtlCol="0">
            <a:spAutoFit/>
          </a:bodyPr>
          <a:lstStyle/>
          <a:p>
            <a:r>
              <a:rPr lang="en-GB" sz="2000" dirty="0" smtClean="0">
                <a:solidFill>
                  <a:srgbClr val="C00000"/>
                </a:solidFill>
              </a:rPr>
              <a:t>“To be honest, I don’t think they could have done better because they got the Red Cross out within one hour so</a:t>
            </a:r>
            <a:br>
              <a:rPr lang="en-GB" sz="2000" dirty="0" smtClean="0">
                <a:solidFill>
                  <a:srgbClr val="C00000"/>
                </a:solidFill>
              </a:rPr>
            </a:br>
            <a:r>
              <a:rPr lang="en-GB" sz="2000" dirty="0" smtClean="0">
                <a:solidFill>
                  <a:srgbClr val="C00000"/>
                </a:solidFill>
              </a:rPr>
              <a:t>we could get a drink and something to eat. We were quite satisfied as during the day they kept in touch to make sure we were ok. I’m disabled and I’m on the priority list and can get in touch with them quite quickly.” </a:t>
            </a:r>
          </a:p>
          <a:p>
            <a:endParaRPr lang="en-GB" sz="2000" dirty="0" smtClean="0"/>
          </a:p>
          <a:p>
            <a:r>
              <a:rPr lang="en-GB" sz="2000" dirty="0" smtClean="0"/>
              <a:t>Mrs B, South Yorkshire</a:t>
            </a:r>
            <a:endParaRPr lang="en-US" sz="2000" dirty="0"/>
          </a:p>
        </p:txBody>
      </p:sp>
    </p:spTree>
    <p:extLst>
      <p:ext uri="{BB962C8B-B14F-4D97-AF65-F5344CB8AC3E}">
        <p14:creationId xmlns:p14="http://schemas.microsoft.com/office/powerpoint/2010/main" val="135687374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40000" cy="6887695"/>
          </a:xfrm>
          <a:prstGeom prst="rect">
            <a:avLst/>
          </a:prstGeom>
        </p:spPr>
      </p:pic>
      <p:sp>
        <p:nvSpPr>
          <p:cNvPr id="10" name="TextBox 9"/>
          <p:cNvSpPr txBox="1"/>
          <p:nvPr/>
        </p:nvSpPr>
        <p:spPr>
          <a:xfrm>
            <a:off x="8060551" y="1229445"/>
            <a:ext cx="3611496" cy="2800767"/>
          </a:xfrm>
          <a:prstGeom prst="rect">
            <a:avLst/>
          </a:prstGeom>
          <a:noFill/>
        </p:spPr>
        <p:txBody>
          <a:bodyPr wrap="square" rtlCol="0">
            <a:spAutoFit/>
          </a:bodyPr>
          <a:lstStyle/>
          <a:p>
            <a:r>
              <a:rPr lang="en-GB" sz="4000" dirty="0" smtClean="0">
                <a:solidFill>
                  <a:schemeClr val="bg1"/>
                </a:solidFill>
              </a:rPr>
              <a:t>Scenario</a:t>
            </a:r>
          </a:p>
          <a:p>
            <a:endParaRPr lang="en-GB" sz="2400" dirty="0" smtClean="0">
              <a:solidFill>
                <a:schemeClr val="bg1"/>
              </a:solidFill>
            </a:endParaRPr>
          </a:p>
          <a:p>
            <a:r>
              <a:rPr lang="en-GB" sz="2800" dirty="0" smtClean="0">
                <a:solidFill>
                  <a:schemeClr val="bg1"/>
                </a:solidFill>
              </a:rPr>
              <a:t>It is mid September. </a:t>
            </a:r>
          </a:p>
          <a:p>
            <a:endParaRPr lang="en-GB" sz="2800" dirty="0" smtClean="0">
              <a:solidFill>
                <a:schemeClr val="bg1"/>
              </a:solidFill>
            </a:endParaRPr>
          </a:p>
          <a:p>
            <a:r>
              <a:rPr lang="en-GB" sz="2800" dirty="0" smtClean="0">
                <a:solidFill>
                  <a:schemeClr val="bg1"/>
                </a:solidFill>
              </a:rPr>
              <a:t>A series of freak storms have hit the UK.</a:t>
            </a:r>
            <a:endParaRPr lang="en-US" sz="2800" dirty="0"/>
          </a:p>
        </p:txBody>
      </p:sp>
      <p:cxnSp>
        <p:nvCxnSpPr>
          <p:cNvPr id="12" name="Straight Connector 11"/>
          <p:cNvCxnSpPr/>
          <p:nvPr/>
        </p:nvCxnSpPr>
        <p:spPr>
          <a:xfrm>
            <a:off x="8175812" y="2052916"/>
            <a:ext cx="3496235"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1376193"/>
      </p:ext>
    </p:extLst>
  </p:cSld>
  <p:clrMapOvr>
    <a:masterClrMapping/>
  </p:clrMapOvr>
  <p:transition spd="slow">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0000" cy="6890124"/>
          </a:xfrm>
          <a:prstGeom prst="rect">
            <a:avLst/>
          </a:prstGeom>
        </p:spPr>
      </p:pic>
      <p:sp>
        <p:nvSpPr>
          <p:cNvPr id="8" name="TextBox 7"/>
          <p:cNvSpPr txBox="1"/>
          <p:nvPr/>
        </p:nvSpPr>
        <p:spPr>
          <a:xfrm>
            <a:off x="8060550" y="1229445"/>
            <a:ext cx="3714967" cy="4893647"/>
          </a:xfrm>
          <a:prstGeom prst="rect">
            <a:avLst/>
          </a:prstGeom>
          <a:noFill/>
        </p:spPr>
        <p:txBody>
          <a:bodyPr wrap="square" rtlCol="0">
            <a:spAutoFit/>
          </a:bodyPr>
          <a:lstStyle/>
          <a:p>
            <a:r>
              <a:rPr lang="en-GB" sz="2400" b="1" dirty="0" smtClean="0">
                <a:solidFill>
                  <a:schemeClr val="bg1"/>
                </a:solidFill>
              </a:rPr>
              <a:t>‘</a:t>
            </a:r>
            <a:r>
              <a:rPr lang="en-GB" sz="2400" b="1" dirty="0">
                <a:solidFill>
                  <a:schemeClr val="bg1"/>
                </a:solidFill>
              </a:rPr>
              <a:t>Power sharing’ </a:t>
            </a:r>
            <a:r>
              <a:rPr lang="en-GB" sz="2400" dirty="0">
                <a:solidFill>
                  <a:schemeClr val="bg1"/>
                </a:solidFill>
              </a:rPr>
              <a:t>has been put into place. The cables will take 2</a:t>
            </a:r>
            <a:r>
              <a:rPr lang="en-GB" sz="2400" dirty="0" smtClean="0">
                <a:solidFill>
                  <a:schemeClr val="bg1"/>
                </a:solidFill>
              </a:rPr>
              <a:t> weeks </a:t>
            </a:r>
            <a:r>
              <a:rPr lang="en-GB" sz="2400" dirty="0">
                <a:solidFill>
                  <a:schemeClr val="bg1"/>
                </a:solidFill>
              </a:rPr>
              <a:t>to repair. Emergency response protocols have been implemented and power sharing rotas will be in place over the next two weeks. </a:t>
            </a:r>
            <a:endParaRPr lang="en-GB" sz="2400" dirty="0" smtClean="0">
              <a:solidFill>
                <a:schemeClr val="bg1"/>
              </a:solidFill>
            </a:endParaRPr>
          </a:p>
          <a:p>
            <a:endParaRPr lang="en-GB" sz="2400" dirty="0">
              <a:solidFill>
                <a:schemeClr val="bg1"/>
              </a:solidFill>
            </a:endParaRPr>
          </a:p>
          <a:p>
            <a:r>
              <a:rPr lang="en-GB" sz="2400" dirty="0">
                <a:solidFill>
                  <a:schemeClr val="bg1"/>
                </a:solidFill>
              </a:rPr>
              <a:t>Electricity </a:t>
            </a:r>
            <a:r>
              <a:rPr lang="en-GB" sz="2400" dirty="0" smtClean="0">
                <a:solidFill>
                  <a:schemeClr val="bg1"/>
                </a:solidFill>
              </a:rPr>
              <a:t>generation</a:t>
            </a:r>
            <a:br>
              <a:rPr lang="en-GB" sz="2400" dirty="0" smtClean="0">
                <a:solidFill>
                  <a:schemeClr val="bg1"/>
                </a:solidFill>
              </a:rPr>
            </a:br>
            <a:r>
              <a:rPr lang="en-GB" sz="2400" dirty="0" smtClean="0">
                <a:solidFill>
                  <a:schemeClr val="bg1"/>
                </a:solidFill>
              </a:rPr>
              <a:t>and </a:t>
            </a:r>
            <a:r>
              <a:rPr lang="en-GB" sz="2400" dirty="0">
                <a:solidFill>
                  <a:schemeClr val="bg1"/>
                </a:solidFill>
              </a:rPr>
              <a:t>distribution </a:t>
            </a:r>
            <a:r>
              <a:rPr lang="en-GB" sz="2400" dirty="0" smtClean="0">
                <a:solidFill>
                  <a:schemeClr val="bg1"/>
                </a:solidFill>
              </a:rPr>
              <a:t>has</a:t>
            </a:r>
            <a:br>
              <a:rPr lang="en-GB" sz="2400" dirty="0" smtClean="0">
                <a:solidFill>
                  <a:schemeClr val="bg1"/>
                </a:solidFill>
              </a:rPr>
            </a:br>
            <a:r>
              <a:rPr lang="en-GB" sz="2400" dirty="0" smtClean="0">
                <a:solidFill>
                  <a:schemeClr val="bg1"/>
                </a:solidFill>
              </a:rPr>
              <a:t>been reduced.</a:t>
            </a:r>
            <a:endParaRPr lang="en-GB" sz="2400" dirty="0">
              <a:solidFill>
                <a:schemeClr val="bg1"/>
              </a:solidFill>
            </a:endParaRPr>
          </a:p>
          <a:p>
            <a:endParaRPr lang="en-GB" sz="2400" dirty="0">
              <a:solidFill>
                <a:schemeClr val="bg1"/>
              </a:solidFill>
            </a:endParaRPr>
          </a:p>
        </p:txBody>
      </p:sp>
    </p:spTree>
    <p:extLst>
      <p:ext uri="{BB962C8B-B14F-4D97-AF65-F5344CB8AC3E}">
        <p14:creationId xmlns:p14="http://schemas.microsoft.com/office/powerpoint/2010/main" val="8728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c26c3ef-5a2c-41bb-956e-56cb02cd1f15">5A7UCDRFNTMF-547317724-39885</_dlc_DocId>
    <_dlc_DocIdUrl xmlns="0c26c3ef-5a2c-41bb-956e-56cb02cd1f15">
      <Url>https://aheadpartnership.sharepoint.com/Files/_layouts/15/DocIdRedir.aspx?ID=5A7UCDRFNTMF-547317724-39885</Url>
      <Description>5A7UCDRFNTMF-547317724-39885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2F922A74E8024F8229C8E376BDB8BD" ma:contentTypeVersion="9" ma:contentTypeDescription="Create a new document." ma:contentTypeScope="" ma:versionID="53e1b15b566999cbca82ea77e47a877b">
  <xsd:schema xmlns:xsd="http://www.w3.org/2001/XMLSchema" xmlns:xs="http://www.w3.org/2001/XMLSchema" xmlns:p="http://schemas.microsoft.com/office/2006/metadata/properties" xmlns:ns2="0c26c3ef-5a2c-41bb-956e-56cb02cd1f15" xmlns:ns3="5b23bf9c-4622-4c60-bcdf-b4a05b1bfa39" targetNamespace="http://schemas.microsoft.com/office/2006/metadata/properties" ma:root="true" ma:fieldsID="0d4793130226152297e76f944e1568a7" ns2:_="" ns3:_="">
    <xsd:import namespace="0c26c3ef-5a2c-41bb-956e-56cb02cd1f15"/>
    <xsd:import namespace="5b23bf9c-4622-4c60-bcdf-b4a05b1bfa3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6c3ef-5a2c-41bb-956e-56cb02cd1f1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23bf9c-4622-4c60-bcdf-b4a05b1bfa3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8DFDCB-16E3-48F9-8886-1A340AF87578}">
  <ds:schemaRefs>
    <ds:schemaRef ds:uri="http://purl.org/dc/terms/"/>
    <ds:schemaRef ds:uri="http://schemas.openxmlformats.org/package/2006/metadata/core-properties"/>
    <ds:schemaRef ds:uri="5b23bf9c-4622-4c60-bcdf-b4a05b1bfa39"/>
    <ds:schemaRef ds:uri="http://schemas.microsoft.com/office/2006/documentManagement/types"/>
    <ds:schemaRef ds:uri="http://schemas.microsoft.com/office/infopath/2007/PartnerControls"/>
    <ds:schemaRef ds:uri="http://purl.org/dc/elements/1.1/"/>
    <ds:schemaRef ds:uri="http://schemas.microsoft.com/office/2006/metadata/properties"/>
    <ds:schemaRef ds:uri="0c26c3ef-5a2c-41bb-956e-56cb02cd1f15"/>
    <ds:schemaRef ds:uri="http://www.w3.org/XML/1998/namespace"/>
    <ds:schemaRef ds:uri="http://purl.org/dc/dcmitype/"/>
  </ds:schemaRefs>
</ds:datastoreItem>
</file>

<file path=customXml/itemProps2.xml><?xml version="1.0" encoding="utf-8"?>
<ds:datastoreItem xmlns:ds="http://schemas.openxmlformats.org/officeDocument/2006/customXml" ds:itemID="{9F64EBD0-7BF2-4876-B35C-EB2E6FDAF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26c3ef-5a2c-41bb-956e-56cb02cd1f15"/>
    <ds:schemaRef ds:uri="5b23bf9c-4622-4c60-bcdf-b4a05b1bfa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F97F54-C47D-45CD-97CC-F293A71DCB8B}">
  <ds:schemaRefs>
    <ds:schemaRef ds:uri="http://schemas.microsoft.com/sharepoint/events"/>
  </ds:schemaRefs>
</ds:datastoreItem>
</file>

<file path=customXml/itemProps4.xml><?xml version="1.0" encoding="utf-8"?>
<ds:datastoreItem xmlns:ds="http://schemas.openxmlformats.org/officeDocument/2006/customXml" ds:itemID="{3A9FFDCB-060F-48CE-BB06-8BDA8228E7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5913</TotalTime>
  <Words>709</Words>
  <Application>Microsoft Macintosh PowerPoint</Application>
  <PresentationFormat>Widescreen</PresentationFormat>
  <Paragraphs>94</Paragraphs>
  <Slides>21</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Calibri Light</vt:lpstr>
      <vt:lpstr>Arial</vt:lpstr>
      <vt:lpstr>Office Theme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Northern Powergrid’s Advice on how to Prepare for a Power Cut</vt:lpstr>
      <vt:lpstr>PowerPoint Presentation</vt:lpstr>
      <vt:lpstr>PowerPoint Presentation</vt:lpstr>
      <vt:lpstr>PowerPoint Presentation</vt:lpstr>
      <vt:lpstr>PowerPoint Presentation</vt:lpstr>
      <vt:lpstr>What do Northern Powergrid offer to its vulnerable customers?</vt:lpstr>
      <vt:lpstr>PowerPoint Presentation</vt:lpstr>
      <vt:lpstr>PowerPoint Presentation</vt:lpstr>
      <vt:lpstr>PowerPoint Presentation</vt:lpstr>
      <vt:lpstr>PowerPoint Presentation</vt:lpstr>
    </vt:vector>
  </TitlesOfParts>
  <Company>Lapage PS</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NPG - Citizenship Lesson 1</dc:title>
  <dc:creator>Chris O'Reilly</dc:creator>
  <cp:lastModifiedBy>Patrick Pyka | Blumilk</cp:lastModifiedBy>
  <cp:revision>63</cp:revision>
  <dcterms:created xsi:type="dcterms:W3CDTF">2018-01-29T16:36:15Z</dcterms:created>
  <dcterms:modified xsi:type="dcterms:W3CDTF">2018-02-01T16:45:30Z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0x0101003D2F922A74E8024F8229C8E376BDB8BD</vt:lpwstr>
  </property>
  <property fmtid="{D5CDD505-2E9C-101B-9397-08002B2CF9AE}" pid="3" name="_dlc_DocIdItemGuid">
    <vt:lpwstr>c7fd01cd-e946-4b77-aba8-82d5e0e9f2ea</vt:lpwstr>
  </property>
</Properties>
</file>